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7"/>
  </p:notesMasterIdLst>
  <p:handoutMasterIdLst>
    <p:handoutMasterId r:id="rId108"/>
  </p:handoutMasterIdLst>
  <p:sldIdLst>
    <p:sldId id="256" r:id="rId2"/>
    <p:sldId id="372" r:id="rId3"/>
    <p:sldId id="371" r:id="rId4"/>
    <p:sldId id="373" r:id="rId5"/>
    <p:sldId id="320" r:id="rId6"/>
    <p:sldId id="321" r:id="rId7"/>
    <p:sldId id="374" r:id="rId8"/>
    <p:sldId id="301" r:id="rId9"/>
    <p:sldId id="302" r:id="rId10"/>
    <p:sldId id="304" r:id="rId11"/>
    <p:sldId id="303" r:id="rId12"/>
    <p:sldId id="305" r:id="rId13"/>
    <p:sldId id="306" r:id="rId14"/>
    <p:sldId id="307" r:id="rId15"/>
    <p:sldId id="308" r:id="rId16"/>
    <p:sldId id="375" r:id="rId17"/>
    <p:sldId id="376" r:id="rId18"/>
    <p:sldId id="377" r:id="rId19"/>
    <p:sldId id="378" r:id="rId20"/>
    <p:sldId id="314" r:id="rId21"/>
    <p:sldId id="315" r:id="rId22"/>
    <p:sldId id="317" r:id="rId23"/>
    <p:sldId id="318" r:id="rId24"/>
    <p:sldId id="319" r:id="rId25"/>
    <p:sldId id="322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260" r:id="rId36"/>
    <p:sldId id="262" r:id="rId37"/>
    <p:sldId id="261" r:id="rId38"/>
    <p:sldId id="263" r:id="rId39"/>
    <p:sldId id="264" r:id="rId40"/>
    <p:sldId id="265" r:id="rId41"/>
    <p:sldId id="266" r:id="rId42"/>
    <p:sldId id="267" r:id="rId43"/>
    <p:sldId id="268" r:id="rId44"/>
    <p:sldId id="269" r:id="rId45"/>
    <p:sldId id="270" r:id="rId46"/>
    <p:sldId id="271" r:id="rId47"/>
    <p:sldId id="272" r:id="rId48"/>
    <p:sldId id="273" r:id="rId49"/>
    <p:sldId id="274" r:id="rId50"/>
    <p:sldId id="275" r:id="rId51"/>
    <p:sldId id="276" r:id="rId52"/>
    <p:sldId id="277" r:id="rId53"/>
    <p:sldId id="278" r:id="rId54"/>
    <p:sldId id="279" r:id="rId55"/>
    <p:sldId id="281" r:id="rId56"/>
    <p:sldId id="282" r:id="rId57"/>
    <p:sldId id="283" r:id="rId58"/>
    <p:sldId id="284" r:id="rId59"/>
    <p:sldId id="285" r:id="rId60"/>
    <p:sldId id="286" r:id="rId61"/>
    <p:sldId id="288" r:id="rId62"/>
    <p:sldId id="289" r:id="rId63"/>
    <p:sldId id="290" r:id="rId64"/>
    <p:sldId id="297" r:id="rId65"/>
    <p:sldId id="368" r:id="rId66"/>
    <p:sldId id="369" r:id="rId67"/>
    <p:sldId id="298" r:id="rId68"/>
    <p:sldId id="299" r:id="rId69"/>
    <p:sldId id="323" r:id="rId70"/>
    <p:sldId id="324" r:id="rId71"/>
    <p:sldId id="325" r:id="rId72"/>
    <p:sldId id="326" r:id="rId73"/>
    <p:sldId id="327" r:id="rId74"/>
    <p:sldId id="337" r:id="rId75"/>
    <p:sldId id="338" r:id="rId76"/>
    <p:sldId id="339" r:id="rId77"/>
    <p:sldId id="340" r:id="rId78"/>
    <p:sldId id="341" r:id="rId79"/>
    <p:sldId id="342" r:id="rId80"/>
    <p:sldId id="343" r:id="rId81"/>
    <p:sldId id="344" r:id="rId82"/>
    <p:sldId id="345" r:id="rId83"/>
    <p:sldId id="346" r:id="rId84"/>
    <p:sldId id="347" r:id="rId85"/>
    <p:sldId id="348" r:id="rId86"/>
    <p:sldId id="349" r:id="rId87"/>
    <p:sldId id="350" r:id="rId88"/>
    <p:sldId id="351" r:id="rId89"/>
    <p:sldId id="352" r:id="rId90"/>
    <p:sldId id="353" r:id="rId91"/>
    <p:sldId id="354" r:id="rId92"/>
    <p:sldId id="355" r:id="rId93"/>
    <p:sldId id="356" r:id="rId94"/>
    <p:sldId id="357" r:id="rId95"/>
    <p:sldId id="358" r:id="rId96"/>
    <p:sldId id="359" r:id="rId97"/>
    <p:sldId id="360" r:id="rId98"/>
    <p:sldId id="361" r:id="rId99"/>
    <p:sldId id="362" r:id="rId100"/>
    <p:sldId id="363" r:id="rId101"/>
    <p:sldId id="364" r:id="rId102"/>
    <p:sldId id="365" r:id="rId103"/>
    <p:sldId id="366" r:id="rId104"/>
    <p:sldId id="367" r:id="rId105"/>
    <p:sldId id="258" r:id="rId10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16" autoAdjust="0"/>
    <p:restoredTop sz="94704" autoAdjust="0"/>
  </p:normalViewPr>
  <p:slideViewPr>
    <p:cSldViewPr>
      <p:cViewPr varScale="1">
        <p:scale>
          <a:sx n="80" d="100"/>
          <a:sy n="80" d="100"/>
        </p:scale>
        <p:origin x="109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154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817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BB07B73-5477-430B-91E0-406D0F790B0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07390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913" y="2708275"/>
            <a:ext cx="6481762" cy="89376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algn="ctr">
              <a:defRPr sz="3200"/>
            </a:lvl1pPr>
          </a:lstStyle>
          <a:p>
            <a:pPr lvl="0"/>
            <a:r>
              <a:rPr lang="ru-RU" altLang="en-US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3500438"/>
            <a:ext cx="6481762" cy="503237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ctr">
              <a:buFontTx/>
              <a:buNone/>
              <a:defRPr sz="2400" b="1"/>
            </a:lvl1pPr>
          </a:lstStyle>
          <a:p>
            <a:pPr lvl="0"/>
            <a:r>
              <a:rPr lang="ru-RU" altLang="en-US" noProof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2906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45138" y="260350"/>
            <a:ext cx="1692275" cy="5256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260350"/>
            <a:ext cx="4924425" cy="5256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980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9139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5907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052513"/>
            <a:ext cx="309245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3163" y="1052513"/>
            <a:ext cx="309245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0640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383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8685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378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2275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3416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67691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052513"/>
            <a:ext cx="6337300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rgbClr val="080808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80808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80808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8.vml"/><Relationship Id="rId4" Type="http://schemas.openxmlformats.org/officeDocument/2006/relationships/image" Target="../media/image81.wmf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9.vml"/><Relationship Id="rId4" Type="http://schemas.openxmlformats.org/officeDocument/2006/relationships/image" Target="../media/image74.wmf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6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9.png"/><Relationship Id="rId4" Type="http://schemas.openxmlformats.org/officeDocument/2006/relationships/image" Target="../media/image18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0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1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2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3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4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8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9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0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1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2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33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34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5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37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37.w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38.w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39.w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41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42.w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45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46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47.w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48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31.bin"/><Relationship Id="rId5" Type="http://schemas.openxmlformats.org/officeDocument/2006/relationships/oleObject" Target="../embeddings/oleObject30.bin"/><Relationship Id="rId4" Type="http://schemas.openxmlformats.org/officeDocument/2006/relationships/image" Target="../media/image48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34.bin"/><Relationship Id="rId5" Type="http://schemas.openxmlformats.org/officeDocument/2006/relationships/oleObject" Target="../embeddings/oleObject33.bin"/><Relationship Id="rId4" Type="http://schemas.openxmlformats.org/officeDocument/2006/relationships/image" Target="../media/image48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37.bin"/><Relationship Id="rId5" Type="http://schemas.openxmlformats.org/officeDocument/2006/relationships/oleObject" Target="../embeddings/oleObject36.bin"/><Relationship Id="rId4" Type="http://schemas.openxmlformats.org/officeDocument/2006/relationships/image" Target="../media/image48.w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49.w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51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51.w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51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52.w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55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57.w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60.wmf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oleObject" Target="../embeddings/oleObject46.bin"/><Relationship Id="rId7" Type="http://schemas.openxmlformats.org/officeDocument/2006/relationships/oleObject" Target="../embeddings/oleObject48.bin"/><Relationship Id="rId12" Type="http://schemas.openxmlformats.org/officeDocument/2006/relationships/image" Target="../media/image6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62.wmf"/><Relationship Id="rId11" Type="http://schemas.openxmlformats.org/officeDocument/2006/relationships/oleObject" Target="../embeddings/oleObject50.bin"/><Relationship Id="rId5" Type="http://schemas.openxmlformats.org/officeDocument/2006/relationships/oleObject" Target="../embeddings/oleObject47.bin"/><Relationship Id="rId10" Type="http://schemas.openxmlformats.org/officeDocument/2006/relationships/image" Target="../media/image64.wmf"/><Relationship Id="rId4" Type="http://schemas.openxmlformats.org/officeDocument/2006/relationships/image" Target="../media/image61.wmf"/><Relationship Id="rId9" Type="http://schemas.openxmlformats.org/officeDocument/2006/relationships/oleObject" Target="../embeddings/oleObject49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0.vml"/><Relationship Id="rId4" Type="http://schemas.openxmlformats.org/officeDocument/2006/relationships/image" Target="../media/image66.w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1.vml"/><Relationship Id="rId4" Type="http://schemas.openxmlformats.org/officeDocument/2006/relationships/image" Target="../media/image67.wmf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2.vml"/><Relationship Id="rId4" Type="http://schemas.openxmlformats.org/officeDocument/2006/relationships/image" Target="../media/image69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3.vml"/><Relationship Id="rId4" Type="http://schemas.openxmlformats.org/officeDocument/2006/relationships/image" Target="../media/image72.wmf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4.vml"/><Relationship Id="rId4" Type="http://schemas.openxmlformats.org/officeDocument/2006/relationships/image" Target="../media/image51.w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5.vml"/><Relationship Id="rId4" Type="http://schemas.openxmlformats.org/officeDocument/2006/relationships/image" Target="../media/image74.wmf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6.vml"/><Relationship Id="rId4" Type="http://schemas.openxmlformats.org/officeDocument/2006/relationships/image" Target="../media/image75.wmf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7.vml"/><Relationship Id="rId4" Type="http://schemas.openxmlformats.org/officeDocument/2006/relationships/image" Target="../media/image78.wmf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0975" y="2492375"/>
            <a:ext cx="4168775" cy="649288"/>
          </a:xfrm>
          <a:noFill/>
        </p:spPr>
        <p:txBody>
          <a:bodyPr/>
          <a:lstStyle/>
          <a:p>
            <a:pPr algn="l"/>
            <a:r>
              <a:rPr lang="en-US" altLang="en-US" sz="2800" dirty="0">
                <a:latin typeface="Tahoma" charset="0"/>
              </a:rPr>
              <a:t>Thinking Positively about the Future </a:t>
            </a:r>
            <a:endParaRPr lang="uk-UA" altLang="en-US" sz="2800" dirty="0">
              <a:latin typeface="Tahoma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3284538"/>
            <a:ext cx="3384550" cy="433387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-US" altLang="en-US" dirty="0"/>
              <a:t>Chapter 9 </a:t>
            </a:r>
            <a:endParaRPr lang="uk-UA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 Example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If I believe I am not good in math, I may not do the assignment or may even avoid taking math.</a:t>
            </a:r>
          </a:p>
          <a:p>
            <a:pPr>
              <a:defRPr/>
            </a:pPr>
            <a:r>
              <a:rPr lang="en-US" dirty="0"/>
              <a:t>If I believe I can be good in math, I can take the steps needed to be successful. 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14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Use the</a:t>
            </a:r>
            <a:br>
              <a:rPr lang="en-US"/>
            </a:br>
            <a:r>
              <a:rPr lang="en-US"/>
              <a:t>tools in </a:t>
            </a:r>
            <a:br>
              <a:rPr lang="en-US"/>
            </a:br>
            <a:r>
              <a:rPr lang="en-US"/>
              <a:t>this book </a:t>
            </a:r>
            <a:br>
              <a:rPr lang="en-US"/>
            </a:br>
            <a:r>
              <a:rPr lang="en-US"/>
              <a:t>to create</a:t>
            </a:r>
            <a:br>
              <a:rPr lang="en-US"/>
            </a:br>
            <a:r>
              <a:rPr lang="en-US"/>
              <a:t>your success.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216" y="1141"/>
            <a:ext cx="5234234" cy="6862977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This is not the end of the course but a new beginning.</a:t>
            </a:r>
          </a:p>
        </p:txBody>
      </p:sp>
      <p:graphicFrame>
        <p:nvGraphicFramePr>
          <p:cNvPr id="110595" name="Object 0"/>
          <p:cNvGraphicFramePr>
            <a:graphicFrameLocks noChangeAspect="1"/>
          </p:cNvGraphicFramePr>
          <p:nvPr/>
        </p:nvGraphicFramePr>
        <p:xfrm>
          <a:off x="2514600" y="2438400"/>
          <a:ext cx="3043238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84" name="Clip" r:id="rId3" imgW="3452813" imgH="3459163" progId="MS_ClipArt_Gallery.2">
                  <p:embed/>
                </p:oleObj>
              </mc:Choice>
              <mc:Fallback>
                <p:oleObj name="Clip" r:id="rId3" imgW="3452813" imgH="345916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438400"/>
                        <a:ext cx="3043238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WordArt 3"/>
          <p:cNvSpPr>
            <a:spLocks noChangeArrowheads="1" noChangeShapeType="1" noTextEdit="1"/>
          </p:cNvSpPr>
          <p:nvPr/>
        </p:nvSpPr>
        <p:spPr bwMode="auto">
          <a:xfrm>
            <a:off x="396007" y="1311275"/>
            <a:ext cx="5715000" cy="1600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CONGRATULATIONS</a:t>
            </a:r>
          </a:p>
        </p:txBody>
      </p:sp>
      <p:sp>
        <p:nvSpPr>
          <p:cNvPr id="111619" name="WordArt 9"/>
          <p:cNvSpPr>
            <a:spLocks noChangeArrowheads="1" noChangeShapeType="1" noTextEdit="1"/>
          </p:cNvSpPr>
          <p:nvPr/>
        </p:nvSpPr>
        <p:spPr bwMode="auto">
          <a:xfrm>
            <a:off x="107950" y="3140968"/>
            <a:ext cx="3162300" cy="2667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Future </a:t>
            </a:r>
          </a:p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Graduates</a:t>
            </a:r>
          </a:p>
        </p:txBody>
      </p:sp>
      <p:pic>
        <p:nvPicPr>
          <p:cNvPr id="11162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3101975"/>
            <a:ext cx="562610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990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Review the Keys to Success in this book.  What is your favorite one and why?</a:t>
            </a:r>
          </a:p>
        </p:txBody>
      </p:sp>
      <p:graphicFrame>
        <p:nvGraphicFramePr>
          <p:cNvPr id="112643" name="Object 0"/>
          <p:cNvGraphicFramePr>
            <a:graphicFrameLocks noChangeAspect="1"/>
          </p:cNvGraphicFramePr>
          <p:nvPr/>
        </p:nvGraphicFramePr>
        <p:xfrm>
          <a:off x="2743200" y="2971800"/>
          <a:ext cx="3290888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08" name="Clip" r:id="rId3" imgW="1852943" imgH="1887648" progId="MS_ClipArt_Gallery.2">
                  <p:embed/>
                </p:oleObj>
              </mc:Choice>
              <mc:Fallback>
                <p:oleObj name="Clip" r:id="rId3" imgW="1852943" imgH="188764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971800"/>
                        <a:ext cx="3290888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Measure Your Success 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Complete the exercise.</a:t>
            </a:r>
          </a:p>
          <a:p>
            <a:pPr>
              <a:defRPr/>
            </a:pPr>
            <a:r>
              <a:rPr lang="en-US"/>
              <a:t>Pick up the one you did the first day of class.</a:t>
            </a:r>
          </a:p>
          <a:p>
            <a:pPr>
              <a:defRPr/>
            </a:pPr>
            <a:r>
              <a:rPr lang="en-US"/>
              <a:t>Compare your results.  Is your score higher?</a:t>
            </a:r>
          </a:p>
          <a:p>
            <a:pPr>
              <a:defRPr/>
            </a:pPr>
            <a:r>
              <a:rPr lang="en-US"/>
              <a:t>Staple the two exercises together and hand them in.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95504"/>
            <a:ext cx="4644008" cy="2762496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125538"/>
            <a:ext cx="7056438" cy="554355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Self-Fulfilling Prophecy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060848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Our expectations influence our behaviors.</a:t>
            </a:r>
          </a:p>
          <a:p>
            <a:pPr>
              <a:defRPr/>
            </a:pPr>
            <a:r>
              <a:rPr lang="en-US" sz="3200" dirty="0"/>
              <a:t>The behavior causes our expectations to come true.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Robert Rosenthal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Did experiments on the “self-fulfilling prophecy.”</a:t>
            </a:r>
          </a:p>
          <a:p>
            <a:pPr>
              <a:defRPr/>
            </a:pPr>
            <a:r>
              <a:rPr lang="en-US" dirty="0"/>
              <a:t>Positive expectations led to positive outcomes.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Positive Self-Talk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thoughts or silent inner voice in our heads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863" y="3140968"/>
            <a:ext cx="4648200" cy="118032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Negative Thoughts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556792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Can be toxic to the body</a:t>
            </a:r>
          </a:p>
          <a:p>
            <a:pPr>
              <a:defRPr/>
            </a:pPr>
            <a:r>
              <a:rPr lang="en-US" dirty="0"/>
              <a:t>Can cause biochemical changes that lead to depression</a:t>
            </a:r>
          </a:p>
        </p:txBody>
      </p:sp>
      <p:pic>
        <p:nvPicPr>
          <p:cNvPr id="271362" name="Picture 2" descr="http://drjacksinger.com/wp-content/uploads/2013/03/stick_figure_carry_text_113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12976"/>
            <a:ext cx="3423738" cy="390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Positive Thoughts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268760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Build good self-esteem</a:t>
            </a:r>
          </a:p>
          <a:p>
            <a:pPr>
              <a:defRPr/>
            </a:pPr>
            <a:r>
              <a:rPr lang="en-US" dirty="0"/>
              <a:t>Help us to become confident in our abilities</a:t>
            </a:r>
          </a:p>
          <a:p>
            <a:pPr>
              <a:defRPr/>
            </a:pPr>
            <a:r>
              <a:rPr lang="en-US" dirty="0"/>
              <a:t>Help us to achieve our life               goals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583" y="3573016"/>
            <a:ext cx="5074417" cy="328344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427931" y="1142405"/>
            <a:ext cx="7202776" cy="1513842"/>
          </a:xfrm>
        </p:spPr>
        <p:txBody>
          <a:bodyPr/>
          <a:lstStyle/>
          <a:p>
            <a:pPr algn="l"/>
            <a: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  <a:t>On a sunny beautiful San Diego day you are walking on the beach and suddenly to stub you toe on something in the sand. </a:t>
            </a:r>
            <a:b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  <a:t>   </a:t>
            </a:r>
            <a:b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endParaRPr lang="en-US" altLang="en-US" sz="210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703" y="3877725"/>
            <a:ext cx="2453857" cy="16497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7207" y="5242863"/>
            <a:ext cx="26253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12145" y="2857351"/>
            <a:ext cx="6916951" cy="1062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>You look down and see something is stuck in the sand. You bend over and pick it up. You brush off the sand off, It’s a lamp!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44" y="260648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Affirmations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7777" y="3406737"/>
            <a:ext cx="69169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The lamp tells you it will grant you 3 wishes with the following </a:t>
            </a: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conditions.</a:t>
            </a:r>
          </a:p>
          <a:p>
            <a:endParaRPr lang="en-US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1. You cannot wish for money</a:t>
            </a: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2. You cannot wish for more wishes</a:t>
            </a: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3. It must be for you</a:t>
            </a: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4. It must me realistic</a:t>
            </a: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>
                <a:solidFill>
                  <a:srgbClr val="FF0000"/>
                </a:solidFill>
                <a:latin typeface="Albertus MT" panose="020E0602030304020304" pitchFamily="34" charset="0"/>
              </a:rPr>
              <a:t>                    What three wishes would you wish for?</a:t>
            </a: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553" y="970910"/>
            <a:ext cx="3612229" cy="24285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42570" y="3086011"/>
            <a:ext cx="38872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1256436" y="1028075"/>
            <a:ext cx="6607643" cy="2223699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C000"/>
                </a:solidFill>
                <a:latin typeface="Arial Rounded MT Bold" panose="020F0704030504030204" pitchFamily="34" charset="0"/>
              </a:rPr>
              <a:t>                  </a:t>
            </a:r>
            <a:r>
              <a:rPr lang="en-US" altLang="en-US" sz="2401" dirty="0">
                <a:solidFill>
                  <a:schemeClr val="tx2"/>
                </a:solidFill>
                <a:latin typeface="Albertus Medium" panose="020E0602030304020304" pitchFamily="34" charset="0"/>
              </a:rPr>
              <a:t>Change the wishes to affirmations</a:t>
            </a:r>
            <a:br>
              <a:rPr lang="en-US" altLang="en-US" sz="2401" dirty="0">
                <a:solidFill>
                  <a:schemeClr val="tx2"/>
                </a:solidFill>
                <a:latin typeface="Albertus Medium" panose="020E0602030304020304" pitchFamily="34" charset="0"/>
              </a:rPr>
            </a:br>
            <a:br>
              <a:rPr lang="en-US" altLang="en-US" dirty="0">
                <a:solidFill>
                  <a:schemeClr val="tx2"/>
                </a:solidFill>
              </a:rPr>
            </a:br>
            <a: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>Example: </a:t>
            </a:r>
            <a:b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</a:br>
            <a:br>
              <a:rPr lang="en-US" altLang="en-US" sz="2101" dirty="0">
                <a:solidFill>
                  <a:srgbClr val="111111"/>
                </a:solidFill>
                <a:latin typeface="Maiandra GD" panose="020E0502030308020204" pitchFamily="34" charset="0"/>
              </a:rPr>
            </a:br>
            <a: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>The wish: I wish for good health.</a:t>
            </a:r>
            <a:b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</a:br>
            <a:b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</a:br>
            <a: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>The affirmation: I enjoy having good health.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13602" y="4057814"/>
            <a:ext cx="6916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Share your affirmations statements with the class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113910" y="4044024"/>
            <a:ext cx="5544994" cy="514484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00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2401" dirty="0">
                <a:solidFill>
                  <a:srgbClr val="111111"/>
                </a:solidFill>
                <a:latin typeface="Century Gothic" panose="020B0502020202020204" pitchFamily="34" charset="0"/>
              </a:rPr>
              <a:t>About Your Life and Your Future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548" y="856580"/>
            <a:ext cx="3306371" cy="33063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29010" y="3028846"/>
            <a:ext cx="22294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Imagine Your Future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8350"/>
            <a:ext cx="9144000" cy="592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8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352159" cy="5080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Guidelines for Increasing Positive Thoughts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72816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Monitor your thoughts.  Are they positive or negative?</a:t>
            </a:r>
          </a:p>
          <a:p>
            <a:pPr>
              <a:defRPr/>
            </a:pPr>
            <a:r>
              <a:rPr lang="en-US" dirty="0"/>
              <a:t>When you notice a negative thought, imagine rewinding the message and recording a new positive message.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60350"/>
            <a:ext cx="8640959" cy="5080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Guidelines for Increasing Positive Thoughts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556792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Start the positive message with “I” and use the present tense.</a:t>
            </a:r>
          </a:p>
          <a:p>
            <a:pPr>
              <a:defRPr/>
            </a:pPr>
            <a:r>
              <a:rPr lang="en-US" dirty="0"/>
              <a:t>Make your affirmation stronger by visualizing what you want to achieve.</a:t>
            </a:r>
          </a:p>
          <a:p>
            <a:pPr>
              <a:defRPr/>
            </a:pPr>
            <a:r>
              <a:rPr lang="en-US" dirty="0"/>
              <a:t>Repeat positive thoughts to yourself until they become a habit.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Athletes Use Visualization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12776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A good way to practice</a:t>
            </a:r>
          </a:p>
          <a:p>
            <a:pPr>
              <a:defRPr/>
            </a:pPr>
            <a:r>
              <a:rPr lang="en-US" dirty="0"/>
              <a:t>Helps you to pre-experience events in your mind</a:t>
            </a:r>
          </a:p>
          <a:p>
            <a:pPr>
              <a:defRPr/>
            </a:pPr>
            <a:r>
              <a:rPr lang="en-US" dirty="0"/>
              <a:t>For example, pole-vaulters           imagine the perfect jump               before they make it </a:t>
            </a:r>
          </a:p>
        </p:txBody>
      </p:sp>
      <p:graphicFrame>
        <p:nvGraphicFramePr>
          <p:cNvPr id="624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4592169"/>
              </p:ext>
            </p:extLst>
          </p:nvPr>
        </p:nvGraphicFramePr>
        <p:xfrm>
          <a:off x="6588224" y="4251945"/>
          <a:ext cx="247015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2" name="Clip" r:id="rId3" imgW="1726387" imgH="1810512" progId="MS_ClipArt_Gallery.2">
                  <p:embed/>
                </p:oleObj>
              </mc:Choice>
              <mc:Fallback>
                <p:oleObj name="Clip" r:id="rId3" imgW="1726387" imgH="1810512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4251945"/>
                        <a:ext cx="2470150" cy="2590800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Visualization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556792"/>
            <a:ext cx="7772400" cy="4114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We create all things twice.</a:t>
            </a:r>
          </a:p>
          <a:p>
            <a:pPr marL="457200" lvl="1" indent="0">
              <a:buNone/>
              <a:defRPr/>
            </a:pPr>
            <a:r>
              <a:rPr lang="en-US" dirty="0"/>
              <a:t>Make a mental picture.</a:t>
            </a:r>
          </a:p>
          <a:p>
            <a:pPr marL="457200" lvl="1" indent="0">
              <a:buNone/>
              <a:defRPr/>
            </a:pPr>
            <a:r>
              <a:rPr lang="en-US" dirty="0"/>
              <a:t>Create the physical reality by taking                           action.</a:t>
            </a:r>
          </a:p>
          <a:p>
            <a:pPr marL="457200" lvl="1" indent="0">
              <a:buNone/>
              <a:defRPr/>
            </a:pPr>
            <a:endParaRPr lang="en-US" dirty="0"/>
          </a:p>
        </p:txBody>
      </p:sp>
      <p:graphicFrame>
        <p:nvGraphicFramePr>
          <p:cNvPr id="634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053521"/>
              </p:ext>
            </p:extLst>
          </p:nvPr>
        </p:nvGraphicFramePr>
        <p:xfrm>
          <a:off x="5731034" y="3501008"/>
          <a:ext cx="3412966" cy="3356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65" name="Clip" r:id="rId3" imgW="3526325" imgH="3468986" progId="MS_ClipArt_Gallery.2">
                  <p:embed/>
                </p:oleObj>
              </mc:Choice>
              <mc:Fallback>
                <p:oleObj name="Clip" r:id="rId3" imgW="3526325" imgH="346898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1034" y="3501008"/>
                        <a:ext cx="3412966" cy="3356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 example: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72816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/>
              <a:t>In building a house we</a:t>
            </a:r>
          </a:p>
          <a:p>
            <a:pPr lvl="1">
              <a:defRPr/>
            </a:pPr>
            <a:r>
              <a:rPr lang="en-US"/>
              <a:t>Create a blueprint or plan</a:t>
            </a:r>
          </a:p>
          <a:p>
            <a:pPr lvl="1">
              <a:defRPr/>
            </a:pPr>
            <a:r>
              <a:rPr lang="en-US"/>
              <a:t>Then we build the house </a:t>
            </a:r>
          </a:p>
        </p:txBody>
      </p:sp>
      <p:graphicFrame>
        <p:nvGraphicFramePr>
          <p:cNvPr id="6451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778261"/>
              </p:ext>
            </p:extLst>
          </p:nvPr>
        </p:nvGraphicFramePr>
        <p:xfrm>
          <a:off x="5888707" y="4402137"/>
          <a:ext cx="3276600" cy="245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89" name="Clip" r:id="rId3" imgW="2848824" imgH="2135109" progId="MS_ClipArt_Gallery.2">
                  <p:embed/>
                </p:oleObj>
              </mc:Choice>
              <mc:Fallback>
                <p:oleObj name="Clip" r:id="rId3" imgW="2848824" imgH="213510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8707" y="4402137"/>
                        <a:ext cx="3276600" cy="2455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Hope for the Best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3200400"/>
            <a:ext cx="7772400" cy="2345804"/>
          </a:xfrm>
        </p:spPr>
        <p:txBody>
          <a:bodyPr/>
          <a:lstStyle/>
          <a:p>
            <a:pPr>
              <a:defRPr/>
            </a:pPr>
            <a:r>
              <a:rPr lang="en-US" dirty="0"/>
              <a:t>Believing that you can be successful helps you to be successful.</a:t>
            </a:r>
          </a:p>
          <a:p>
            <a:pPr>
              <a:defRPr/>
            </a:pPr>
            <a:r>
              <a:rPr lang="en-US" dirty="0"/>
              <a:t>Hopeful students are more successful. </a:t>
            </a:r>
          </a:p>
        </p:txBody>
      </p:sp>
      <p:pic>
        <p:nvPicPr>
          <p:cNvPr id="6758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838200"/>
            <a:ext cx="24765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496175" cy="508000"/>
          </a:xfrm>
        </p:spPr>
        <p:txBody>
          <a:bodyPr/>
          <a:lstStyle/>
          <a:p>
            <a:pPr>
              <a:defRPr/>
            </a:pPr>
            <a:r>
              <a:rPr lang="en-US" sz="3200" i="1" dirty="0"/>
              <a:t>Seven Habits of Highly Successful People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12776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endParaRPr lang="en-US" dirty="0"/>
          </a:p>
        </p:txBody>
      </p:sp>
      <p:graphicFrame>
        <p:nvGraphicFramePr>
          <p:cNvPr id="7373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038771"/>
              </p:ext>
            </p:extLst>
          </p:nvPr>
        </p:nvGraphicFramePr>
        <p:xfrm>
          <a:off x="4882034" y="1371600"/>
          <a:ext cx="4297362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62" name="Clip" r:id="rId3" imgW="2705477" imgH="3452388" progId="MS_ClipArt_Gallery.2">
                  <p:embed/>
                </p:oleObj>
              </mc:Choice>
              <mc:Fallback>
                <p:oleObj name="Clip" r:id="rId3" imgW="2705477" imgH="345238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2034" y="1371600"/>
                        <a:ext cx="4297362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803" y="1203722"/>
            <a:ext cx="3640186" cy="565390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 Proactive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628800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Accept responsibility for your life.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Begin with the end in mind.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84784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Know what is important.</a:t>
            </a:r>
          </a:p>
          <a:p>
            <a:pPr>
              <a:defRPr/>
            </a:pPr>
            <a:r>
              <a:rPr lang="en-US" sz="3200" dirty="0"/>
              <a:t>What do you want to accomplish in your life?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Put first things first.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340768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Set priorities.</a:t>
            </a:r>
          </a:p>
        </p:txBody>
      </p:sp>
      <p:graphicFrame>
        <p:nvGraphicFramePr>
          <p:cNvPr id="76804" name="Object 20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3081398"/>
              </p:ext>
            </p:extLst>
          </p:nvPr>
        </p:nvGraphicFramePr>
        <p:xfrm>
          <a:off x="2771800" y="2708920"/>
          <a:ext cx="2493801" cy="2388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85" name="Clip" r:id="rId3" imgW="4579545" imgH="4389422" progId="MS_ClipArt_Gallery.2">
                  <p:embed/>
                </p:oleObj>
              </mc:Choice>
              <mc:Fallback>
                <p:oleObj name="Clip" r:id="rId3" imgW="4579545" imgH="4389422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2708920"/>
                        <a:ext cx="2493801" cy="23889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2994" y="970910"/>
            <a:ext cx="10346844" cy="582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0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Think win-win.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Seek solutions that benefit everyone.</a:t>
            </a:r>
          </a:p>
          <a:p>
            <a:pPr>
              <a:defRPr/>
            </a:pPr>
            <a:r>
              <a:rPr lang="en-US" sz="3200" dirty="0"/>
              <a:t>Focus on cooperation rather than competition.</a:t>
            </a:r>
          </a:p>
        </p:txBody>
      </p:sp>
      <p:graphicFrame>
        <p:nvGraphicFramePr>
          <p:cNvPr id="77828" name="Object 20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3323289"/>
              </p:ext>
            </p:extLst>
          </p:nvPr>
        </p:nvGraphicFramePr>
        <p:xfrm>
          <a:off x="4788024" y="3393058"/>
          <a:ext cx="4267200" cy="343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09" name="Clip" r:id="rId3" imgW="2319196" imgH="1865014" progId="MS_ClipArt_Gallery.2">
                  <p:embed/>
                </p:oleObj>
              </mc:Choice>
              <mc:Fallback>
                <p:oleObj name="Clip" r:id="rId3" imgW="2319196" imgH="1865014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3393058"/>
                        <a:ext cx="4267200" cy="343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60350"/>
            <a:ext cx="8712967" cy="5080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First seek to understand.  Then be understood.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268760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Listening is the first step in effective communication.</a:t>
            </a:r>
          </a:p>
        </p:txBody>
      </p:sp>
      <p:graphicFrame>
        <p:nvGraphicFramePr>
          <p:cNvPr id="78852" name="Object 10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605842"/>
              </p:ext>
            </p:extLst>
          </p:nvPr>
        </p:nvGraphicFramePr>
        <p:xfrm>
          <a:off x="4788024" y="2636912"/>
          <a:ext cx="4267200" cy="414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33" name="Clip" r:id="rId3" imgW="2177358" imgH="2115493" progId="MS_ClipArt_Gallery.2">
                  <p:embed/>
                </p:oleObj>
              </mc:Choice>
              <mc:Fallback>
                <p:oleObj name="Clip" r:id="rId3" imgW="2177358" imgH="211549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2636912"/>
                        <a:ext cx="4267200" cy="414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Synergize.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The whole is greater than the sum of its parts.</a:t>
            </a:r>
          </a:p>
          <a:p>
            <a:pPr>
              <a:defRPr/>
            </a:pPr>
            <a:r>
              <a:rPr lang="en-US" sz="3200" dirty="0"/>
              <a:t>Working together as a team, you can accomplish more than each member can accomplish separately.</a:t>
            </a:r>
          </a:p>
        </p:txBody>
      </p:sp>
      <p:graphicFrame>
        <p:nvGraphicFramePr>
          <p:cNvPr id="79876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0116237"/>
              </p:ext>
            </p:extLst>
          </p:nvPr>
        </p:nvGraphicFramePr>
        <p:xfrm>
          <a:off x="5985892" y="4473302"/>
          <a:ext cx="312420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57" name="Clip" r:id="rId3" imgW="1935933" imgH="1483259" progId="MS_ClipArt_Gallery.2">
                  <p:embed/>
                </p:oleObj>
              </mc:Choice>
              <mc:Fallback>
                <p:oleObj name="Clip" r:id="rId3" imgW="1935933" imgH="148325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5892" y="4473302"/>
                        <a:ext cx="3124200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Sharpen the saw.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Invest time in yourself to stay healthy: </a:t>
            </a:r>
          </a:p>
          <a:p>
            <a:pPr marL="457200" lvl="1" indent="0">
              <a:buNone/>
              <a:defRPr/>
            </a:pPr>
            <a:r>
              <a:rPr lang="en-US" sz="3200" dirty="0"/>
              <a:t>Physically</a:t>
            </a:r>
          </a:p>
          <a:p>
            <a:pPr marL="457200" lvl="1" indent="0">
              <a:buNone/>
              <a:defRPr/>
            </a:pPr>
            <a:r>
              <a:rPr lang="en-US" sz="3200" dirty="0"/>
              <a:t>Mentally</a:t>
            </a:r>
          </a:p>
          <a:p>
            <a:pPr marL="457200" lvl="1" indent="0">
              <a:buNone/>
              <a:defRPr/>
            </a:pPr>
            <a:r>
              <a:rPr lang="en-US" sz="3200" dirty="0"/>
              <a:t>Spiritually</a:t>
            </a:r>
          </a:p>
          <a:p>
            <a:pPr marL="457200" lvl="1" indent="0">
              <a:buNone/>
              <a:defRPr/>
            </a:pPr>
            <a:r>
              <a:rPr lang="en-US" sz="3200" dirty="0"/>
              <a:t>Socially</a:t>
            </a:r>
          </a:p>
        </p:txBody>
      </p:sp>
      <p:graphicFrame>
        <p:nvGraphicFramePr>
          <p:cNvPr id="80900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6554128"/>
              </p:ext>
            </p:extLst>
          </p:nvPr>
        </p:nvGraphicFramePr>
        <p:xfrm>
          <a:off x="3923928" y="2276872"/>
          <a:ext cx="2537153" cy="3284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81" name="Clip" r:id="rId3" imgW="1741283" imgH="2254313" progId="MS_ClipArt_Gallery.2">
                  <p:embed/>
                </p:oleObj>
              </mc:Choice>
              <mc:Fallback>
                <p:oleObj name="Clip" r:id="rId3" imgW="1741283" imgH="225431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2276872"/>
                        <a:ext cx="2537153" cy="32849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548680"/>
            <a:ext cx="7920880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Find your voice and inspire others to find theirs. 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916832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Believe that you can make a difference in the world and inspire others to do the same.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3429000"/>
            <a:ext cx="2765176" cy="265576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8554" y="-34627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Understanding Life Stages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3568" y="1844824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Understand the present.</a:t>
            </a:r>
          </a:p>
          <a:p>
            <a:pPr>
              <a:defRPr/>
            </a:pPr>
            <a:r>
              <a:rPr lang="en-US" sz="3600" dirty="0"/>
              <a:t>Take a glimpse into the future.</a:t>
            </a:r>
          </a:p>
        </p:txBody>
      </p:sp>
      <p:pic>
        <p:nvPicPr>
          <p:cNvPr id="410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903" y="3789040"/>
            <a:ext cx="2978097" cy="310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23528" y="1196752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What is your life stage?</a:t>
            </a:r>
            <a:br>
              <a:rPr lang="en-US" dirty="0"/>
            </a:br>
            <a:r>
              <a:rPr lang="en-US" dirty="0"/>
              <a:t>What comes next?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325559"/>
            <a:ext cx="8450882" cy="453244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Erik Erikson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84784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Human beings pass through 8 stages in a fixed order.</a:t>
            </a:r>
          </a:p>
          <a:p>
            <a:pPr>
              <a:defRPr/>
            </a:pPr>
            <a:r>
              <a:rPr lang="en-US" sz="3200" dirty="0"/>
              <a:t>Each stage is a turning point.</a:t>
            </a:r>
          </a:p>
          <a:p>
            <a:pPr>
              <a:defRPr/>
            </a:pPr>
            <a:r>
              <a:rPr lang="en-US" sz="3200" dirty="0"/>
              <a:t>The outcome of each stage is positive or negative.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-99392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Stage 1: Trust Vs. Mistrust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412776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Age 0-1</a:t>
            </a:r>
          </a:p>
          <a:p>
            <a:pPr>
              <a:defRPr/>
            </a:pPr>
            <a:r>
              <a:rPr lang="en-US" dirty="0"/>
              <a:t>If caregivers are consistent and caring, the child learns to trust the world as a safe place.</a:t>
            </a:r>
          </a:p>
          <a:p>
            <a:pPr>
              <a:defRPr/>
            </a:pPr>
            <a:r>
              <a:rPr lang="en-US" dirty="0"/>
              <a:t>If the infant is abused or mistreated, he or she will learn that the world is an unsafe place.</a:t>
            </a:r>
          </a:p>
        </p:txBody>
      </p:sp>
      <p:graphicFrame>
        <p:nvGraphicFramePr>
          <p:cNvPr id="717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2384252"/>
              </p:ext>
            </p:extLst>
          </p:nvPr>
        </p:nvGraphicFramePr>
        <p:xfrm>
          <a:off x="6228184" y="4365104"/>
          <a:ext cx="2667000" cy="234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00" name="Clip" r:id="rId3" imgW="1779422" imgH="1564538" progId="MS_ClipArt_Gallery.2">
                  <p:embed/>
                </p:oleObj>
              </mc:Choice>
              <mc:Fallback>
                <p:oleObj name="Clip" r:id="rId3" imgW="1779422" imgH="156453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184" y="4365104"/>
                        <a:ext cx="2667000" cy="2344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424167" cy="5080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Stage 2: Autonomy Vs. Shame and Doubt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412776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Ages 1-3</a:t>
            </a:r>
          </a:p>
          <a:p>
            <a:pPr>
              <a:defRPr/>
            </a:pPr>
            <a:r>
              <a:rPr lang="en-US" dirty="0"/>
              <a:t>Children learn to feel competent by feeding themselves, using the toilet and playing alone.</a:t>
            </a:r>
          </a:p>
          <a:p>
            <a:pPr>
              <a:defRPr/>
            </a:pPr>
            <a:r>
              <a:rPr lang="en-US" dirty="0"/>
              <a:t>Or they learn to doubt                       their abilities.</a:t>
            </a:r>
          </a:p>
        </p:txBody>
      </p:sp>
      <p:graphicFrame>
        <p:nvGraphicFramePr>
          <p:cNvPr id="8196" name="Object 40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4582240"/>
              </p:ext>
            </p:extLst>
          </p:nvPr>
        </p:nvGraphicFramePr>
        <p:xfrm>
          <a:off x="6876256" y="4365104"/>
          <a:ext cx="2117725" cy="240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24" name="Clip" r:id="rId3" imgW="1647731" imgH="1869541" progId="MS_ClipArt_Gallery.2">
                  <p:embed/>
                </p:oleObj>
              </mc:Choice>
              <mc:Fallback>
                <p:oleObj name="Clip" r:id="rId3" imgW="1647731" imgH="186954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6" y="4365104"/>
                        <a:ext cx="2117725" cy="240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910" y="1085240"/>
            <a:ext cx="6459632" cy="43826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  <a:latin typeface="Albertus Medium" panose="020E0602030304020304" pitchFamily="34" charset="0"/>
              </a:rPr>
              <a:t> </a:t>
            </a:r>
            <a:r>
              <a:rPr lang="en-US" sz="3976" dirty="0">
                <a:solidFill>
                  <a:schemeClr val="tx2"/>
                </a:solidFill>
                <a:latin typeface="Albertus Medium" panose="020E0602030304020304" pitchFamily="34" charset="0"/>
              </a:rPr>
              <a:t>Let’s Visualize Your Future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888" y="1599723"/>
            <a:ext cx="4287367" cy="428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9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Stage 3: Initiative Vs. Guilt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84784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Ages 3-5</a:t>
            </a:r>
          </a:p>
          <a:p>
            <a:pPr>
              <a:defRPr/>
            </a:pPr>
            <a:r>
              <a:rPr lang="en-US" dirty="0"/>
              <a:t>Children learn to plan their activities within their parents guidelines.</a:t>
            </a:r>
          </a:p>
          <a:p>
            <a:pPr>
              <a:defRPr/>
            </a:pPr>
            <a:r>
              <a:rPr lang="en-US" dirty="0"/>
              <a:t>Or they develop guilt over their misbehavior.</a:t>
            </a:r>
          </a:p>
        </p:txBody>
      </p:sp>
      <p:graphicFrame>
        <p:nvGraphicFramePr>
          <p:cNvPr id="9220" name="Object 30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3814753"/>
              </p:ext>
            </p:extLst>
          </p:nvPr>
        </p:nvGraphicFramePr>
        <p:xfrm>
          <a:off x="7380312" y="4005064"/>
          <a:ext cx="1277886" cy="278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48" name="Clip" r:id="rId3" imgW="823874" imgH="1797710" progId="MS_ClipArt_Gallery.2">
                  <p:embed/>
                </p:oleObj>
              </mc:Choice>
              <mc:Fallback>
                <p:oleObj name="Clip" r:id="rId3" imgW="823874" imgH="179771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312" y="4005064"/>
                        <a:ext cx="1277886" cy="278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208143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Stage 4: Industry Vs. Inferiority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12776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Ages 5-11</a:t>
            </a:r>
          </a:p>
          <a:p>
            <a:pPr>
              <a:defRPr/>
            </a:pPr>
            <a:r>
              <a:rPr lang="en-US" dirty="0"/>
              <a:t>Children learn to meet the demands of teachers, parents and peers.</a:t>
            </a:r>
          </a:p>
          <a:p>
            <a:pPr>
              <a:defRPr/>
            </a:pPr>
            <a:r>
              <a:rPr lang="en-US" dirty="0"/>
              <a:t>They learn that effort                        leads to success.</a:t>
            </a:r>
          </a:p>
          <a:p>
            <a:pPr>
              <a:defRPr/>
            </a:pPr>
            <a:r>
              <a:rPr lang="en-US" dirty="0"/>
              <a:t>Or they develop a                         lifelong feeling of                       inferiority.</a:t>
            </a:r>
          </a:p>
        </p:txBody>
      </p:sp>
      <p:graphicFrame>
        <p:nvGraphicFramePr>
          <p:cNvPr id="10244" name="Object 40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3660941"/>
              </p:ext>
            </p:extLst>
          </p:nvPr>
        </p:nvGraphicFramePr>
        <p:xfrm>
          <a:off x="5796136" y="4293096"/>
          <a:ext cx="3260725" cy="2500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72" name="Clip" r:id="rId3" imgW="1813255" imgH="1391717" progId="MS_ClipArt_Gallery.2">
                  <p:embed/>
                </p:oleObj>
              </mc:Choice>
              <mc:Fallback>
                <p:oleObj name="Clip" r:id="rId3" imgW="1813255" imgH="139171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4293096"/>
                        <a:ext cx="3260725" cy="2500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136135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Stage 5: Identity Vs. Role Confusion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00808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Ages 11-18</a:t>
            </a:r>
          </a:p>
          <a:p>
            <a:pPr>
              <a:defRPr/>
            </a:pPr>
            <a:r>
              <a:rPr lang="en-US" dirty="0"/>
              <a:t>Children learn about their identity (personality, interests, values.)</a:t>
            </a:r>
          </a:p>
          <a:p>
            <a:pPr>
              <a:defRPr/>
            </a:pPr>
            <a:r>
              <a:rPr lang="en-US" dirty="0"/>
              <a:t>They also learn about the world of work.</a:t>
            </a:r>
          </a:p>
          <a:p>
            <a:pPr>
              <a:defRPr/>
            </a:pPr>
            <a:r>
              <a:rPr lang="en-US" dirty="0"/>
              <a:t>Or they develop confusion over their role in life.</a:t>
            </a:r>
          </a:p>
        </p:txBody>
      </p:sp>
      <p:graphicFrame>
        <p:nvGraphicFramePr>
          <p:cNvPr id="11268" name="Object 20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2265504"/>
              </p:ext>
            </p:extLst>
          </p:nvPr>
        </p:nvGraphicFramePr>
        <p:xfrm>
          <a:off x="6847606" y="4173835"/>
          <a:ext cx="2278063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796" name="Clip" r:id="rId3" imgW="1478585" imgH="1730959" progId="MS_ClipArt_Gallery.2">
                  <p:embed/>
                </p:oleObj>
              </mc:Choice>
              <mc:Fallback>
                <p:oleObj name="Clip" r:id="rId3" imgW="1478585" imgH="173095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7606" y="4173835"/>
                        <a:ext cx="2278063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Stage 6: Intimacy Vs. Isolation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12776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Ages 18-40</a:t>
            </a:r>
          </a:p>
          <a:p>
            <a:pPr>
              <a:defRPr/>
            </a:pPr>
            <a:r>
              <a:rPr lang="en-US" dirty="0"/>
              <a:t>A person develops a loving, committed                  relationship </a:t>
            </a:r>
          </a:p>
          <a:p>
            <a:pPr>
              <a:defRPr/>
            </a:pPr>
            <a:r>
              <a:rPr lang="en-US" dirty="0"/>
              <a:t>Or the adult becomes isolated from others.</a:t>
            </a:r>
          </a:p>
        </p:txBody>
      </p:sp>
      <p:graphicFrame>
        <p:nvGraphicFramePr>
          <p:cNvPr id="12292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8990074"/>
              </p:ext>
            </p:extLst>
          </p:nvPr>
        </p:nvGraphicFramePr>
        <p:xfrm>
          <a:off x="6595502" y="3691136"/>
          <a:ext cx="2546935" cy="3166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0" name="Clip" r:id="rId3" imgW="1457554" imgH="1813255" progId="MS_ClipArt_Gallery.2">
                  <p:embed/>
                </p:oleObj>
              </mc:Choice>
              <mc:Fallback>
                <p:oleObj name="Clip" r:id="rId3" imgW="1457554" imgH="1813255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5502" y="3691136"/>
                        <a:ext cx="2546935" cy="31668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496175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Stage 7: </a:t>
            </a:r>
            <a:r>
              <a:rPr lang="en-US" dirty="0" err="1"/>
              <a:t>Generativity</a:t>
            </a:r>
            <a:r>
              <a:rPr lang="en-US" dirty="0"/>
              <a:t> Vs. Stagnation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412776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Ages 40-65</a:t>
            </a:r>
          </a:p>
          <a:p>
            <a:pPr>
              <a:defRPr/>
            </a:pPr>
            <a:r>
              <a:rPr lang="en-US" dirty="0"/>
              <a:t>The adult contributes to future generations through raising children, helping others, developing products or coming up with creative new ideas.</a:t>
            </a:r>
          </a:p>
          <a:p>
            <a:pPr>
              <a:defRPr/>
            </a:pPr>
            <a:r>
              <a:rPr lang="en-US" dirty="0"/>
              <a:t>Or the adult becomes stagnant and self-centered.</a:t>
            </a:r>
          </a:p>
        </p:txBody>
      </p:sp>
      <p:graphicFrame>
        <p:nvGraphicFramePr>
          <p:cNvPr id="13316" name="Object 10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3071235"/>
              </p:ext>
            </p:extLst>
          </p:nvPr>
        </p:nvGraphicFramePr>
        <p:xfrm>
          <a:off x="6876256" y="4725144"/>
          <a:ext cx="2162896" cy="2132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44" name="Clip" r:id="rId3" imgW="913486" imgH="900684" progId="MS_ClipArt_Gallery.2">
                  <p:embed/>
                </p:oleObj>
              </mc:Choice>
              <mc:Fallback>
                <p:oleObj name="Clip" r:id="rId3" imgW="913486" imgH="900684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6" y="4725144"/>
                        <a:ext cx="2162896" cy="21328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496175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Stage 8: Integrity Vs. Despair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Ages 65+</a:t>
            </a:r>
          </a:p>
          <a:p>
            <a:pPr>
              <a:defRPr/>
            </a:pPr>
            <a:r>
              <a:rPr lang="en-US" dirty="0"/>
              <a:t>People reap the                           benefits of all they                            have done.</a:t>
            </a:r>
          </a:p>
          <a:p>
            <a:pPr>
              <a:defRPr/>
            </a:pPr>
            <a:r>
              <a:rPr lang="en-US" dirty="0"/>
              <a:t>They realize that life                              is temporary.</a:t>
            </a:r>
          </a:p>
          <a:p>
            <a:pPr>
              <a:defRPr/>
            </a:pPr>
            <a:r>
              <a:rPr lang="en-US" dirty="0"/>
              <a:t>Or the individual                        struggles to find                          meaning in life.</a:t>
            </a:r>
          </a:p>
        </p:txBody>
      </p:sp>
      <p:graphicFrame>
        <p:nvGraphicFramePr>
          <p:cNvPr id="143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2911690"/>
              </p:ext>
            </p:extLst>
          </p:nvPr>
        </p:nvGraphicFramePr>
        <p:xfrm>
          <a:off x="6329628" y="4653136"/>
          <a:ext cx="2814371" cy="2204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86" name="Clip" r:id="rId3" imgW="2000707" imgH="1510589" progId="MS_ClipArt_Gallery.2">
                  <p:embed/>
                </p:oleObj>
              </mc:Choice>
              <mc:Fallback>
                <p:oleObj name="Clip" r:id="rId3" imgW="2000707" imgH="151058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9628" y="4653136"/>
                        <a:ext cx="2814371" cy="22048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3722422"/>
              </p:ext>
            </p:extLst>
          </p:nvPr>
        </p:nvGraphicFramePr>
        <p:xfrm>
          <a:off x="6084168" y="1844824"/>
          <a:ext cx="2729880" cy="2564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87" name="Clip" r:id="rId5" imgW="2017166" imgH="1896466" progId="MS_ClipArt_Gallery.2">
                  <p:embed/>
                </p:oleObj>
              </mc:Choice>
              <mc:Fallback>
                <p:oleObj name="Clip" r:id="rId5" imgW="2017166" imgH="189646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1844824"/>
                        <a:ext cx="2729880" cy="25648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Another Life Stage Theory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Daniel Levinson</a:t>
            </a:r>
          </a:p>
        </p:txBody>
      </p:sp>
      <p:graphicFrame>
        <p:nvGraphicFramePr>
          <p:cNvPr id="1536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0535131"/>
              </p:ext>
            </p:extLst>
          </p:nvPr>
        </p:nvGraphicFramePr>
        <p:xfrm>
          <a:off x="5938837" y="2483346"/>
          <a:ext cx="3205163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92" name="Clip" r:id="rId3" imgW="1334110" imgH="1806854" progId="MS_ClipArt_Gallery.2">
                  <p:embed/>
                </p:oleObj>
              </mc:Choice>
              <mc:Fallback>
                <p:oleObj name="Clip" r:id="rId3" imgW="1334110" imgH="1806854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8837" y="2483346"/>
                        <a:ext cx="3205163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Daniel Levinson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628800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Adult development</a:t>
            </a:r>
          </a:p>
          <a:p>
            <a:pPr>
              <a:defRPr/>
            </a:pPr>
            <a:r>
              <a:rPr lang="en-US" dirty="0"/>
              <a:t>Stages alternate between stable and transitional periods.</a:t>
            </a:r>
          </a:p>
          <a:p>
            <a:pPr>
              <a:defRPr/>
            </a:pPr>
            <a:r>
              <a:rPr lang="en-US" dirty="0"/>
              <a:t>Stable periods last 6-7 years during which people pursue their goals and establish a structure.</a:t>
            </a:r>
          </a:p>
          <a:p>
            <a:pPr>
              <a:defRPr/>
            </a:pPr>
            <a:r>
              <a:rPr lang="en-US" dirty="0"/>
              <a:t>Transitional periods last 4-5 years and adults change the structure.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What is Your Stage?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556792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/>
              <a:t>17-22 Transitional</a:t>
            </a:r>
          </a:p>
          <a:p>
            <a:pPr>
              <a:defRPr/>
            </a:pPr>
            <a:r>
              <a:rPr lang="en-US"/>
              <a:t>22-28 Stable</a:t>
            </a:r>
          </a:p>
          <a:p>
            <a:pPr>
              <a:defRPr/>
            </a:pPr>
            <a:r>
              <a:rPr lang="en-US"/>
              <a:t>28-33 Transitional</a:t>
            </a:r>
          </a:p>
          <a:p>
            <a:pPr>
              <a:defRPr/>
            </a:pPr>
            <a:r>
              <a:rPr lang="en-US"/>
              <a:t>33-40 Stable</a:t>
            </a:r>
          </a:p>
          <a:p>
            <a:pPr>
              <a:defRPr/>
            </a:pPr>
            <a:r>
              <a:rPr lang="en-US"/>
              <a:t>40-45 Transitional</a:t>
            </a:r>
          </a:p>
          <a:p>
            <a:pPr>
              <a:defRPr/>
            </a:pPr>
            <a:r>
              <a:rPr lang="en-US"/>
              <a:t>45-50 Stable</a:t>
            </a:r>
          </a:p>
          <a:p>
            <a:pPr>
              <a:defRPr/>
            </a:pPr>
            <a:r>
              <a:rPr lang="en-US"/>
              <a:t>50-55 Transitional</a:t>
            </a:r>
          </a:p>
          <a:p>
            <a:pPr>
              <a:defRPr/>
            </a:pPr>
            <a:r>
              <a:rPr lang="en-US"/>
              <a:t>55-60 Stable</a:t>
            </a:r>
          </a:p>
        </p:txBody>
      </p:sp>
      <p:graphicFrame>
        <p:nvGraphicFramePr>
          <p:cNvPr id="17412" name="Object 20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830177"/>
              </p:ext>
            </p:extLst>
          </p:nvPr>
        </p:nvGraphicFramePr>
        <p:xfrm>
          <a:off x="6505794" y="3284984"/>
          <a:ext cx="2567513" cy="3479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16" name="Clip" r:id="rId3" imgW="1334110" imgH="1806854" progId="MS_ClipArt_Gallery.2">
                  <p:embed/>
                </p:oleObj>
              </mc:Choice>
              <mc:Fallback>
                <p:oleObj name="Clip" r:id="rId3" imgW="1334110" imgH="1806854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5794" y="3284984"/>
                        <a:ext cx="2567513" cy="34793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00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Another Theory:</a:t>
            </a:r>
            <a:br>
              <a:rPr lang="en-US"/>
            </a:br>
            <a:r>
              <a:rPr lang="en-US"/>
              <a:t>Gail Sheehy</a:t>
            </a:r>
            <a:br>
              <a:rPr lang="en-US"/>
            </a:br>
            <a:r>
              <a:rPr lang="en-US"/>
              <a:t>Author of </a:t>
            </a:r>
            <a:r>
              <a:rPr lang="en-US" i="1"/>
              <a:t>Passages and</a:t>
            </a:r>
            <a:br>
              <a:rPr lang="en-US" i="1"/>
            </a:br>
            <a:r>
              <a:rPr lang="en-US" i="1"/>
              <a:t>New Passages</a:t>
            </a: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a college student: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/>
              <a:t>Visualize yourself in your cap and gown walking across the stage to receive your diploma.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628528"/>
            <a:ext cx="5384800" cy="35941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Provisional Adulthood 18-30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72816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Two opposing goals:	</a:t>
            </a:r>
          </a:p>
          <a:p>
            <a:pPr marL="457200" lvl="1" indent="0">
              <a:buNone/>
              <a:defRPr/>
            </a:pPr>
            <a:r>
              <a:rPr lang="en-US" dirty="0"/>
              <a:t>Exploration-Who am I?</a:t>
            </a:r>
          </a:p>
          <a:p>
            <a:pPr marL="457200" lvl="1" indent="0">
              <a:buNone/>
              <a:defRPr/>
            </a:pPr>
            <a:r>
              <a:rPr lang="en-US" dirty="0"/>
              <a:t>Desire for stability</a:t>
            </a:r>
          </a:p>
        </p:txBody>
      </p:sp>
      <p:graphicFrame>
        <p:nvGraphicFramePr>
          <p:cNvPr id="19460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1649575"/>
              </p:ext>
            </p:extLst>
          </p:nvPr>
        </p:nvGraphicFramePr>
        <p:xfrm>
          <a:off x="6145882" y="3875906"/>
          <a:ext cx="2962275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40" name="Clip" r:id="rId3" imgW="1817827" imgH="1824228" progId="MS_ClipArt_Gallery.2">
                  <p:embed/>
                </p:oleObj>
              </mc:Choice>
              <mc:Fallback>
                <p:oleObj name="Clip" r:id="rId3" imgW="1817827" imgH="182422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5882" y="3875906"/>
                        <a:ext cx="2962275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Provisional Adulthood 18-30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556792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Age 30 is a turning point</a:t>
            </a:r>
          </a:p>
          <a:p>
            <a:pPr marL="457200" lvl="1" indent="0">
              <a:buNone/>
              <a:defRPr/>
            </a:pPr>
            <a:r>
              <a:rPr lang="en-US" dirty="0"/>
              <a:t>Feel confident in making choices without help from parents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Provisional Adulthood 18-30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Challenges</a:t>
            </a:r>
          </a:p>
          <a:p>
            <a:pPr lvl="1">
              <a:defRPr/>
            </a:pPr>
            <a:r>
              <a:rPr lang="en-US" dirty="0"/>
              <a:t>Changing views on marriage</a:t>
            </a:r>
          </a:p>
          <a:p>
            <a:pPr lvl="1">
              <a:defRPr/>
            </a:pPr>
            <a:r>
              <a:rPr lang="en-US" dirty="0"/>
              <a:t>Drugs, guns and violence</a:t>
            </a:r>
          </a:p>
          <a:p>
            <a:pPr lvl="1">
              <a:defRPr/>
            </a:pPr>
            <a:r>
              <a:rPr lang="en-US" dirty="0"/>
              <a:t>Gap between rich and poor</a:t>
            </a:r>
          </a:p>
          <a:p>
            <a:pPr lvl="1">
              <a:defRPr/>
            </a:pPr>
            <a:r>
              <a:rPr lang="en-US" dirty="0"/>
              <a:t>Rapid changes in the world 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First Adulthood 30-45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At age 35 ask, “Is half of my life over?”</a:t>
            </a:r>
          </a:p>
          <a:p>
            <a:pPr>
              <a:defRPr/>
            </a:pPr>
            <a:r>
              <a:rPr lang="en-US" dirty="0"/>
              <a:t>The beginning of mid-life crisis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22532" name="Object 10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1935861"/>
              </p:ext>
            </p:extLst>
          </p:nvPr>
        </p:nvGraphicFramePr>
        <p:xfrm>
          <a:off x="6444208" y="4365104"/>
          <a:ext cx="2594990" cy="2389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65" name="Clip" r:id="rId3" imgW="3767750" imgH="3468986" progId="MS_ClipArt_Gallery.2">
                  <p:embed/>
                </p:oleObj>
              </mc:Choice>
              <mc:Fallback>
                <p:oleObj name="Clip" r:id="rId3" imgW="3767750" imgH="346898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4208" y="4365104"/>
                        <a:ext cx="2594990" cy="23893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What is mid-life crisis?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980728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A major transition in life in which we question what we did in the first half of life</a:t>
            </a:r>
          </a:p>
          <a:p>
            <a:pPr>
              <a:defRPr/>
            </a:pPr>
            <a:r>
              <a:rPr lang="en-US" dirty="0"/>
              <a:t>Adults often make major changes in their lives</a:t>
            </a:r>
          </a:p>
          <a:p>
            <a:pPr>
              <a:defRPr/>
            </a:pPr>
            <a:r>
              <a:rPr lang="en-US" dirty="0"/>
              <a:t>What changes have</a:t>
            </a:r>
            <a:br>
              <a:rPr lang="en-US" dirty="0"/>
            </a:br>
            <a:r>
              <a:rPr lang="en-US" dirty="0"/>
              <a:t>you observed in adults</a:t>
            </a:r>
            <a:br>
              <a:rPr lang="en-US" dirty="0"/>
            </a:br>
            <a:r>
              <a:rPr lang="en-US" dirty="0"/>
              <a:t>going through mid-life</a:t>
            </a:r>
            <a:br>
              <a:rPr lang="en-US" dirty="0"/>
            </a:br>
            <a:r>
              <a:rPr lang="en-US" dirty="0"/>
              <a:t>crisis?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84" y="3789040"/>
            <a:ext cx="4603916" cy="306896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What is mid-life crisis?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844824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Half of life is not over.</a:t>
            </a:r>
          </a:p>
          <a:p>
            <a:pPr>
              <a:defRPr/>
            </a:pPr>
            <a:r>
              <a:rPr lang="en-US" sz="3200" dirty="0"/>
              <a:t>Half of life lies ahead.</a:t>
            </a:r>
          </a:p>
          <a:p>
            <a:pPr>
              <a:defRPr/>
            </a:pPr>
            <a:r>
              <a:rPr lang="en-US" sz="3200" dirty="0"/>
              <a:t>A gateway to a new                  beginning of second                 adulthood</a:t>
            </a:r>
          </a:p>
        </p:txBody>
      </p:sp>
      <p:graphicFrame>
        <p:nvGraphicFramePr>
          <p:cNvPr id="25604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7218038"/>
              </p:ext>
            </p:extLst>
          </p:nvPr>
        </p:nvGraphicFramePr>
        <p:xfrm>
          <a:off x="5708178" y="3022600"/>
          <a:ext cx="3427413" cy="383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13" name="Clip" r:id="rId3" imgW="2315261" imgH="2591410" progId="MS_ClipArt_Gallery.2">
                  <p:embed/>
                </p:oleObj>
              </mc:Choice>
              <mc:Fallback>
                <p:oleObj name="Clip" r:id="rId3" imgW="2315261" imgH="259141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178" y="3022600"/>
                        <a:ext cx="3427413" cy="383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496175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Second Adulthood Ages 45-85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752600"/>
            <a:ext cx="7772400" cy="4114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Begins with the resolution of the mid-life crisis</a:t>
            </a:r>
          </a:p>
          <a:p>
            <a:pPr marL="457200" lvl="1" indent="0">
              <a:buNone/>
              <a:defRPr/>
            </a:pPr>
            <a:r>
              <a:rPr lang="en-US" dirty="0"/>
              <a:t>Age of Mastery 45-65</a:t>
            </a:r>
          </a:p>
          <a:p>
            <a:pPr marL="457200" lvl="1" indent="0">
              <a:buNone/>
              <a:defRPr/>
            </a:pPr>
            <a:r>
              <a:rPr lang="en-US" dirty="0"/>
              <a:t>Age of Integrity 65-85+</a:t>
            </a:r>
          </a:p>
        </p:txBody>
      </p:sp>
      <p:graphicFrame>
        <p:nvGraphicFramePr>
          <p:cNvPr id="26628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3108614"/>
              </p:ext>
            </p:extLst>
          </p:nvPr>
        </p:nvGraphicFramePr>
        <p:xfrm>
          <a:off x="5386387" y="3406502"/>
          <a:ext cx="3757613" cy="341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37" name="Clip" r:id="rId3" imgW="4579545" imgH="4167612" progId="MS_ClipArt_Gallery.2">
                  <p:embed/>
                </p:oleObj>
              </mc:Choice>
              <mc:Fallback>
                <p:oleObj name="Clip" r:id="rId3" imgW="4579545" imgH="4167612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6387" y="3406502"/>
                        <a:ext cx="3757613" cy="341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Age of Mastery 45-65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The apex of life</a:t>
            </a:r>
          </a:p>
          <a:p>
            <a:pPr>
              <a:defRPr/>
            </a:pPr>
            <a:r>
              <a:rPr lang="en-US" dirty="0"/>
              <a:t>People have a sense                            of mastery and have               experience with living.</a:t>
            </a:r>
          </a:p>
          <a:p>
            <a:pPr>
              <a:defRPr/>
            </a:pPr>
            <a:r>
              <a:rPr lang="en-US" dirty="0"/>
              <a:t>Age 50 is the youth                               of second adulthood.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pic>
        <p:nvPicPr>
          <p:cNvPr id="27652" name="Picture 5" descr="j01162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955" y="4015395"/>
            <a:ext cx="2220045" cy="282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-2929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Successful Aging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40588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Determine what is</a:t>
            </a:r>
            <a:br>
              <a:rPr lang="en-US" dirty="0"/>
            </a:br>
            <a:r>
              <a:rPr lang="en-US" dirty="0"/>
              <a:t>important in life.</a:t>
            </a:r>
          </a:p>
          <a:p>
            <a:pPr>
              <a:defRPr/>
            </a:pPr>
            <a:r>
              <a:rPr lang="en-US" dirty="0"/>
              <a:t>Take an active part</a:t>
            </a:r>
            <a:br>
              <a:rPr lang="en-US" dirty="0"/>
            </a:br>
            <a:r>
              <a:rPr lang="en-US" dirty="0"/>
              <a:t>in life.</a:t>
            </a:r>
          </a:p>
          <a:p>
            <a:pPr>
              <a:defRPr/>
            </a:pPr>
            <a:r>
              <a:rPr lang="en-US" dirty="0"/>
              <a:t>Find what you enjoy</a:t>
            </a:r>
            <a:br>
              <a:rPr lang="en-US" dirty="0"/>
            </a:br>
            <a:r>
              <a:rPr lang="en-US" dirty="0"/>
              <a:t>and do it.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146" y="0"/>
            <a:ext cx="4594853" cy="689228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Age of Integrity 65-85+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060848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Have learned how to live life</a:t>
            </a:r>
          </a:p>
          <a:p>
            <a:pPr>
              <a:defRPr/>
            </a:pPr>
            <a:r>
              <a:rPr lang="en-US" sz="3200" dirty="0"/>
              <a:t>The retirement transition</a:t>
            </a:r>
          </a:p>
          <a:p>
            <a:pPr>
              <a:defRPr/>
            </a:pPr>
            <a:r>
              <a:rPr lang="en-US" sz="3200" dirty="0"/>
              <a:t>Make contributions to                     family and community</a:t>
            </a:r>
          </a:p>
        </p:txBody>
      </p:sp>
      <p:graphicFrame>
        <p:nvGraphicFramePr>
          <p:cNvPr id="29700" name="Object 20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0970217"/>
              </p:ext>
            </p:extLst>
          </p:nvPr>
        </p:nvGraphicFramePr>
        <p:xfrm>
          <a:off x="6282171" y="3284984"/>
          <a:ext cx="2840844" cy="3475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85" name="Clip" r:id="rId3" imgW="747065" imgH="914400" progId="MS_ClipArt_Gallery.2">
                  <p:embed/>
                </p:oleObj>
              </mc:Choice>
              <mc:Fallback>
                <p:oleObj name="Clip" r:id="rId3" imgW="747065" imgH="9144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2171" y="3284984"/>
                        <a:ext cx="2840844" cy="34758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34076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Exercise:</a:t>
            </a:r>
            <a:br>
              <a:rPr lang="en-US" dirty="0"/>
            </a:br>
            <a:r>
              <a:rPr lang="en-US" dirty="0"/>
              <a:t>Visualize Your Success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Draw a picture, make a list or write some sentences.  </a:t>
            </a:r>
            <a:br>
              <a:rPr lang="en-US" dirty="0"/>
            </a:br>
            <a:r>
              <a:rPr lang="en-US" dirty="0"/>
              <a:t>Share with the class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496175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Health and Wellbeing in the 60’s +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Mature love is more                  important than money                           or power</a:t>
            </a:r>
          </a:p>
          <a:p>
            <a:pPr>
              <a:defRPr/>
            </a:pPr>
            <a:r>
              <a:rPr lang="en-US" dirty="0"/>
              <a:t>Continued growth and            excitement about life</a:t>
            </a:r>
          </a:p>
          <a:p>
            <a:pPr>
              <a:defRPr/>
            </a:pPr>
            <a:r>
              <a:rPr lang="en-US" dirty="0"/>
              <a:t>Exercise is the most                  important factor in retarding                the aging process</a:t>
            </a:r>
          </a:p>
        </p:txBody>
      </p:sp>
      <p:graphicFrame>
        <p:nvGraphicFramePr>
          <p:cNvPr id="30724" name="Object 20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7575275"/>
              </p:ext>
            </p:extLst>
          </p:nvPr>
        </p:nvGraphicFramePr>
        <p:xfrm>
          <a:off x="6300192" y="3717032"/>
          <a:ext cx="2739157" cy="3017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09" name="Clip" r:id="rId3" imgW="4579545" imgH="5044289" progId="MS_ClipArt_Gallery.2">
                  <p:embed/>
                </p:oleObj>
              </mc:Choice>
              <mc:Fallback>
                <p:oleObj name="Clip" r:id="rId3" imgW="4579545" imgH="504428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192" y="3717032"/>
                        <a:ext cx="2739157" cy="30172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Exercise: Lifeline</a:t>
            </a:r>
          </a:p>
        </p:txBody>
      </p:sp>
      <p:graphicFrame>
        <p:nvGraphicFramePr>
          <p:cNvPr id="32771" name="Object 1024"/>
          <p:cNvGraphicFramePr>
            <a:graphicFrameLocks noChangeAspect="1"/>
          </p:cNvGraphicFramePr>
          <p:nvPr/>
        </p:nvGraphicFramePr>
        <p:xfrm>
          <a:off x="2286000" y="1752600"/>
          <a:ext cx="4267200" cy="396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32" name="Clip" r:id="rId3" imgW="1802282" imgH="1674266" progId="MS_ClipArt_Gallery.2">
                  <p:embed/>
                </p:oleObj>
              </mc:Choice>
              <mc:Fallback>
                <p:oleObj name="Clip" r:id="rId3" imgW="1802282" imgH="167426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752600"/>
                        <a:ext cx="4267200" cy="3960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ChangeArrowheads="1"/>
          </p:cNvSpPr>
          <p:nvPr/>
        </p:nvSpPr>
        <p:spPr bwMode="auto">
          <a:xfrm>
            <a:off x="971600" y="1772816"/>
            <a:ext cx="6096000" cy="3505200"/>
          </a:xfrm>
          <a:prstGeom prst="rect">
            <a:avLst/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3795" name="Text Box 1027"/>
          <p:cNvSpPr txBox="1">
            <a:spLocks noChangeArrowheads="1"/>
          </p:cNvSpPr>
          <p:nvPr/>
        </p:nvSpPr>
        <p:spPr bwMode="auto">
          <a:xfrm>
            <a:off x="838200" y="762000"/>
            <a:ext cx="7118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TURN YOUR PAPER SIDEWAYS</a:t>
            </a:r>
            <a:endParaRPr lang="en-US" altLang="en-US" sz="36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1524000" y="2286000"/>
            <a:ext cx="6096000" cy="3505200"/>
          </a:xfrm>
          <a:prstGeom prst="rect">
            <a:avLst/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981200" y="838200"/>
            <a:ext cx="5137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Start with your birth date</a:t>
            </a:r>
            <a:endParaRPr lang="en-US" altLang="en-US" sz="3600"/>
          </a:p>
        </p:txBody>
      </p:sp>
      <p:graphicFrame>
        <p:nvGraphicFramePr>
          <p:cNvPr id="162816" name="Object 0"/>
          <p:cNvGraphicFramePr>
            <a:graphicFrameLocks noChangeAspect="1"/>
          </p:cNvGraphicFramePr>
          <p:nvPr/>
        </p:nvGraphicFramePr>
        <p:xfrm flipH="1">
          <a:off x="1752600" y="3581400"/>
          <a:ext cx="290513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56" name="Clip" r:id="rId3" imgW="3695700" imgH="3467100" progId="MS_ClipArt_Gallery.2">
                  <p:embed/>
                </p:oleObj>
              </mc:Choice>
              <mc:Fallback>
                <p:oleObj name="Clip" r:id="rId3" imgW="3695700" imgH="34671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flipH="1">
                        <a:off x="1752600" y="3581400"/>
                        <a:ext cx="290513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1600200" y="2971800"/>
            <a:ext cx="870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1995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2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2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971600" y="2314203"/>
            <a:ext cx="6096000" cy="3505200"/>
          </a:xfrm>
          <a:prstGeom prst="rect">
            <a:avLst/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269033" y="332656"/>
            <a:ext cx="43487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Add 100 Years</a:t>
            </a:r>
          </a:p>
          <a:p>
            <a:r>
              <a:rPr lang="en-US" altLang="en-US" sz="3600" dirty="0">
                <a:latin typeface="Arial" charset="0"/>
              </a:rPr>
              <a:t>Locate Today’s Date</a:t>
            </a:r>
            <a:endParaRPr lang="en-US" altLang="en-US" sz="3600" dirty="0"/>
          </a:p>
        </p:txBody>
      </p:sp>
      <p:graphicFrame>
        <p:nvGraphicFramePr>
          <p:cNvPr id="4198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0884323"/>
              </p:ext>
            </p:extLst>
          </p:nvPr>
        </p:nvGraphicFramePr>
        <p:xfrm flipH="1">
          <a:off x="6493496" y="3394075"/>
          <a:ext cx="290513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63" name="Clip" r:id="rId3" imgW="3695700" imgH="3467100" progId="MS_ClipArt_Gallery.2">
                  <p:embed/>
                </p:oleObj>
              </mc:Choice>
              <mc:Fallback>
                <p:oleObj name="Clip" r:id="rId3" imgW="3695700" imgH="34671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flipH="1">
                        <a:off x="6493496" y="3394075"/>
                        <a:ext cx="290513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299543" y="2936875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</a:rPr>
              <a:t>1995</a:t>
            </a:r>
            <a:endParaRPr lang="en-US" altLang="en-US" dirty="0"/>
          </a:p>
        </p:txBody>
      </p:sp>
      <p:graphicFrame>
        <p:nvGraphicFramePr>
          <p:cNvPr id="4199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1051339"/>
              </p:ext>
            </p:extLst>
          </p:nvPr>
        </p:nvGraphicFramePr>
        <p:xfrm>
          <a:off x="1269033" y="3387726"/>
          <a:ext cx="32385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64" name="Clip" r:id="rId5" imgW="3695700" imgH="3467100" progId="MS_ClipArt_Gallery.2">
                  <p:embed/>
                </p:oleObj>
              </mc:Choice>
              <mc:Fallback>
                <p:oleObj name="Clip" r:id="rId5" imgW="3695700" imgH="34671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9033" y="3387726"/>
                        <a:ext cx="32385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5558631" y="2693690"/>
            <a:ext cx="16461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</a:rPr>
              <a:t>2095 </a:t>
            </a:r>
          </a:p>
          <a:p>
            <a:r>
              <a:rPr lang="en-US" altLang="en-US" dirty="0">
                <a:solidFill>
                  <a:srgbClr val="000000"/>
                </a:solidFill>
              </a:rPr>
              <a:t>OR LATER</a:t>
            </a:r>
            <a:endParaRPr lang="en-US" altLang="en-US" dirty="0"/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1269033" y="3698875"/>
            <a:ext cx="52244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1993" name="Object 9"/>
          <p:cNvGraphicFramePr>
            <a:graphicFrameLocks noChangeAspect="1"/>
          </p:cNvGraphicFramePr>
          <p:nvPr/>
        </p:nvGraphicFramePr>
        <p:xfrm>
          <a:off x="4648200" y="3416300"/>
          <a:ext cx="40005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65" name="Clip" r:id="rId6" imgW="3695700" imgH="3467100" progId="MS_ClipArt_Gallery.2">
                  <p:embed/>
                </p:oleObj>
              </mc:Choice>
              <mc:Fallback>
                <p:oleObj name="Clip" r:id="rId6" imgW="3695700" imgH="34671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416300"/>
                        <a:ext cx="400050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4556125" y="3054350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</a:rPr>
              <a:t>2016</a:t>
            </a:r>
            <a:endParaRPr lang="en-US" altLang="en-US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971600" y="2314203"/>
            <a:ext cx="6096000" cy="3505200"/>
          </a:xfrm>
          <a:prstGeom prst="rect">
            <a:avLst/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269033" y="332656"/>
            <a:ext cx="74430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/>
              <a:t>What significant events happened from</a:t>
            </a:r>
            <a:br>
              <a:rPr lang="en-US" altLang="en-US" sz="3600" dirty="0"/>
            </a:br>
            <a:r>
              <a:rPr lang="en-US" altLang="en-US" sz="3600" dirty="0"/>
              <a:t>your birthdate to the present time?</a:t>
            </a:r>
          </a:p>
        </p:txBody>
      </p:sp>
      <p:graphicFrame>
        <p:nvGraphicFramePr>
          <p:cNvPr id="4198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9986950"/>
              </p:ext>
            </p:extLst>
          </p:nvPr>
        </p:nvGraphicFramePr>
        <p:xfrm flipH="1">
          <a:off x="6493496" y="3394075"/>
          <a:ext cx="290513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38" name="Clip" r:id="rId3" imgW="3695700" imgH="3467100" progId="MS_ClipArt_Gallery.2">
                  <p:embed/>
                </p:oleObj>
              </mc:Choice>
              <mc:Fallback>
                <p:oleObj name="Clip" r:id="rId3" imgW="3695700" imgH="34671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flipH="1">
                        <a:off x="6493496" y="3394075"/>
                        <a:ext cx="290513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299543" y="2936875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</a:rPr>
              <a:t>1995</a:t>
            </a:r>
            <a:endParaRPr lang="en-US" altLang="en-US" dirty="0"/>
          </a:p>
        </p:txBody>
      </p:sp>
      <p:graphicFrame>
        <p:nvGraphicFramePr>
          <p:cNvPr id="4199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9947850"/>
              </p:ext>
            </p:extLst>
          </p:nvPr>
        </p:nvGraphicFramePr>
        <p:xfrm>
          <a:off x="1269033" y="3387726"/>
          <a:ext cx="32385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39" name="Clip" r:id="rId5" imgW="3695700" imgH="3467100" progId="MS_ClipArt_Gallery.2">
                  <p:embed/>
                </p:oleObj>
              </mc:Choice>
              <mc:Fallback>
                <p:oleObj name="Clip" r:id="rId5" imgW="3695700" imgH="34671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9033" y="3387726"/>
                        <a:ext cx="32385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5558631" y="2693690"/>
            <a:ext cx="16461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</a:rPr>
              <a:t>2095 </a:t>
            </a:r>
          </a:p>
          <a:p>
            <a:r>
              <a:rPr lang="en-US" altLang="en-US" dirty="0">
                <a:solidFill>
                  <a:srgbClr val="000000"/>
                </a:solidFill>
              </a:rPr>
              <a:t>OR LATER</a:t>
            </a:r>
            <a:endParaRPr lang="en-US" altLang="en-US" dirty="0"/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1269033" y="3698875"/>
            <a:ext cx="52244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1993" name="Object 9"/>
          <p:cNvGraphicFramePr>
            <a:graphicFrameLocks noChangeAspect="1"/>
          </p:cNvGraphicFramePr>
          <p:nvPr/>
        </p:nvGraphicFramePr>
        <p:xfrm>
          <a:off x="4648200" y="3416300"/>
          <a:ext cx="40005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40" name="Clip" r:id="rId6" imgW="3695700" imgH="3467100" progId="MS_ClipArt_Gallery.2">
                  <p:embed/>
                </p:oleObj>
              </mc:Choice>
              <mc:Fallback>
                <p:oleObj name="Clip" r:id="rId6" imgW="3695700" imgH="34671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416300"/>
                        <a:ext cx="400050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4556125" y="3054350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</a:rPr>
              <a:t>2016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323700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971600" y="2314203"/>
            <a:ext cx="6096000" cy="3505200"/>
          </a:xfrm>
          <a:prstGeom prst="rect">
            <a:avLst/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269033" y="332656"/>
            <a:ext cx="697306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/>
              <a:t>What significant events will happen </a:t>
            </a:r>
            <a:br>
              <a:rPr lang="en-US" altLang="en-US" sz="3600" dirty="0"/>
            </a:br>
            <a:r>
              <a:rPr lang="en-US" altLang="en-US" sz="3600" dirty="0"/>
              <a:t>from today forward?  When will you</a:t>
            </a:r>
            <a:br>
              <a:rPr lang="en-US" altLang="en-US" sz="3600" dirty="0"/>
            </a:br>
            <a:r>
              <a:rPr lang="en-US" altLang="en-US" sz="3600" dirty="0"/>
              <a:t>finish your degree? </a:t>
            </a:r>
          </a:p>
        </p:txBody>
      </p:sp>
      <p:graphicFrame>
        <p:nvGraphicFramePr>
          <p:cNvPr id="4198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718643"/>
              </p:ext>
            </p:extLst>
          </p:nvPr>
        </p:nvGraphicFramePr>
        <p:xfrm flipH="1">
          <a:off x="6493496" y="3394075"/>
          <a:ext cx="290513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62" name="Clip" r:id="rId3" imgW="3695700" imgH="3467100" progId="MS_ClipArt_Gallery.2">
                  <p:embed/>
                </p:oleObj>
              </mc:Choice>
              <mc:Fallback>
                <p:oleObj name="Clip" r:id="rId3" imgW="3695700" imgH="34671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flipH="1">
                        <a:off x="6493496" y="3394075"/>
                        <a:ext cx="290513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299543" y="2936875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</a:rPr>
              <a:t>1995</a:t>
            </a:r>
            <a:endParaRPr lang="en-US" altLang="en-US" dirty="0"/>
          </a:p>
        </p:txBody>
      </p:sp>
      <p:graphicFrame>
        <p:nvGraphicFramePr>
          <p:cNvPr id="4199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582762"/>
              </p:ext>
            </p:extLst>
          </p:nvPr>
        </p:nvGraphicFramePr>
        <p:xfrm>
          <a:off x="1269033" y="3387726"/>
          <a:ext cx="32385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63" name="Clip" r:id="rId5" imgW="3695700" imgH="3467100" progId="MS_ClipArt_Gallery.2">
                  <p:embed/>
                </p:oleObj>
              </mc:Choice>
              <mc:Fallback>
                <p:oleObj name="Clip" r:id="rId5" imgW="3695700" imgH="34671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9033" y="3387726"/>
                        <a:ext cx="32385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5558631" y="2693690"/>
            <a:ext cx="16461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</a:rPr>
              <a:t>2095 </a:t>
            </a:r>
          </a:p>
          <a:p>
            <a:r>
              <a:rPr lang="en-US" altLang="en-US" dirty="0">
                <a:solidFill>
                  <a:srgbClr val="000000"/>
                </a:solidFill>
              </a:rPr>
              <a:t>OR LATER</a:t>
            </a:r>
            <a:endParaRPr lang="en-US" altLang="en-US" dirty="0"/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1269033" y="3698875"/>
            <a:ext cx="52244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1993" name="Object 9"/>
          <p:cNvGraphicFramePr>
            <a:graphicFrameLocks noChangeAspect="1"/>
          </p:cNvGraphicFramePr>
          <p:nvPr/>
        </p:nvGraphicFramePr>
        <p:xfrm>
          <a:off x="4648200" y="3416300"/>
          <a:ext cx="40005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64" name="Clip" r:id="rId6" imgW="3695700" imgH="3467100" progId="MS_ClipArt_Gallery.2">
                  <p:embed/>
                </p:oleObj>
              </mc:Choice>
              <mc:Fallback>
                <p:oleObj name="Clip" r:id="rId6" imgW="3695700" imgH="34671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416300"/>
                        <a:ext cx="400050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4556125" y="3054350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</a:rPr>
              <a:t>2016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197398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09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Write 2 Statements:</a:t>
            </a:r>
            <a:br>
              <a:rPr lang="en-US"/>
            </a:br>
            <a:br>
              <a:rPr lang="en-US"/>
            </a:br>
            <a:r>
              <a:rPr lang="en-US"/>
              <a:t>I discovered that I _________.</a:t>
            </a:r>
            <a:br>
              <a:rPr lang="en-US"/>
            </a:br>
            <a:br>
              <a:rPr lang="en-US"/>
            </a:br>
            <a:r>
              <a:rPr lang="en-US"/>
              <a:t>Share.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Finding happiness in your life.  </a:t>
            </a:r>
          </a:p>
        </p:txBody>
      </p:sp>
      <p:graphicFrame>
        <p:nvGraphicFramePr>
          <p:cNvPr id="44035" name="Object 1024"/>
          <p:cNvGraphicFramePr>
            <a:graphicFrameLocks noChangeAspect="1"/>
          </p:cNvGraphicFramePr>
          <p:nvPr/>
        </p:nvGraphicFramePr>
        <p:xfrm>
          <a:off x="2819400" y="2133600"/>
          <a:ext cx="2944813" cy="433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50" name="Clip" r:id="rId3" imgW="1233526" imgH="1818742" progId="MS_ClipArt_Gallery.2">
                  <p:embed/>
                </p:oleObj>
              </mc:Choice>
              <mc:Fallback>
                <p:oleObj name="Clip" r:id="rId3" imgW="1233526" imgH="1818742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133600"/>
                        <a:ext cx="2944813" cy="4338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Steps to Happiness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Express gratitude.</a:t>
            </a:r>
          </a:p>
          <a:p>
            <a:pPr>
              <a:defRPr/>
            </a:pPr>
            <a:r>
              <a:rPr lang="en-US" dirty="0"/>
              <a:t>Cultivate optimism.</a:t>
            </a:r>
          </a:p>
          <a:p>
            <a:pPr>
              <a:defRPr/>
            </a:pPr>
            <a:r>
              <a:rPr lang="en-US" dirty="0"/>
              <a:t>Avoid over thinking and social comparison.</a:t>
            </a:r>
          </a:p>
          <a:p>
            <a:pPr>
              <a:defRPr/>
            </a:pPr>
            <a:r>
              <a:rPr lang="en-US" dirty="0"/>
              <a:t>Practice acts of kindness.</a:t>
            </a:r>
          </a:p>
          <a:p>
            <a:pPr>
              <a:defRPr/>
            </a:pPr>
            <a:r>
              <a:rPr lang="en-US" dirty="0"/>
              <a:t>Increase flow activities.</a:t>
            </a:r>
          </a:p>
          <a:p>
            <a:pPr>
              <a:buFont typeface="Monotype Sorts" pitchFamily="2" charset="2"/>
              <a:buNone/>
              <a:defRPr/>
            </a:pPr>
            <a:endParaRPr lang="en-US" dirty="0"/>
          </a:p>
        </p:txBody>
      </p: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24744"/>
            <a:ext cx="1608138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514064" y="913745"/>
            <a:ext cx="6173808" cy="571649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Arial Rounded MT Bold" panose="020F0704030504030204" pitchFamily="34" charset="0"/>
              </a:rPr>
              <a:t>       </a:t>
            </a:r>
            <a:r>
              <a:rPr lang="en-US" altLang="en-US" dirty="0">
                <a:latin typeface="Albertus Medium" panose="020E0602030304020304" pitchFamily="34" charset="0"/>
              </a:rPr>
              <a:t>Powerful Tools for Success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1485096" y="2514362"/>
            <a:ext cx="3658553" cy="1772111"/>
          </a:xfrm>
        </p:spPr>
        <p:txBody>
          <a:bodyPr/>
          <a:lstStyle/>
          <a:p>
            <a:pPr marL="0" indent="0">
              <a:buClr>
                <a:srgbClr val="FFC000"/>
              </a:buClr>
              <a:buNone/>
            </a:pPr>
            <a:r>
              <a:rPr lang="en-US" altLang="en-US" dirty="0"/>
              <a:t> </a:t>
            </a:r>
            <a:r>
              <a:rPr lang="en-US" altLang="en-US" dirty="0">
                <a:solidFill>
                  <a:schemeClr val="tx2"/>
                </a:solidFill>
              </a:rPr>
              <a:t>Optimism</a:t>
            </a:r>
          </a:p>
          <a:p>
            <a:pPr marL="0" indent="0">
              <a:buClr>
                <a:srgbClr val="FFC000"/>
              </a:buClr>
              <a:buNone/>
            </a:pPr>
            <a:r>
              <a:rPr lang="en-US" altLang="en-US" dirty="0">
                <a:solidFill>
                  <a:schemeClr val="tx2"/>
                </a:solidFill>
              </a:rPr>
              <a:t> Hope</a:t>
            </a:r>
          </a:p>
          <a:p>
            <a:pPr marL="0" indent="0">
              <a:buClr>
                <a:srgbClr val="FFC000"/>
              </a:buClr>
              <a:buNone/>
            </a:pPr>
            <a:r>
              <a:rPr lang="en-US" altLang="en-US" dirty="0">
                <a:solidFill>
                  <a:schemeClr val="tx2"/>
                </a:solidFill>
              </a:rPr>
              <a:t> Future-Mindedness</a:t>
            </a:r>
          </a:p>
        </p:txBody>
      </p:sp>
      <p:pic>
        <p:nvPicPr>
          <p:cNvPr id="6148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968" y="2342867"/>
            <a:ext cx="2057936" cy="307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Steps to Happiness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72816"/>
            <a:ext cx="6337300" cy="3312591"/>
          </a:xfrm>
        </p:spPr>
        <p:txBody>
          <a:bodyPr/>
          <a:lstStyle/>
          <a:p>
            <a:pPr>
              <a:defRPr/>
            </a:pPr>
            <a:r>
              <a:rPr lang="en-US" dirty="0"/>
              <a:t>Savor life’s joys.</a:t>
            </a:r>
          </a:p>
          <a:p>
            <a:pPr>
              <a:defRPr/>
            </a:pPr>
            <a:r>
              <a:rPr lang="en-US" dirty="0"/>
              <a:t>Commit to accomplishing your goals.</a:t>
            </a:r>
          </a:p>
          <a:p>
            <a:pPr>
              <a:defRPr/>
            </a:pPr>
            <a:r>
              <a:rPr lang="en-US" dirty="0"/>
              <a:t>Take care of your body.</a:t>
            </a:r>
          </a:p>
        </p:txBody>
      </p:sp>
      <p:pic>
        <p:nvPicPr>
          <p:cNvPr id="696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85800"/>
            <a:ext cx="1608138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764704"/>
            <a:ext cx="6839991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Secrets to Happiness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Martin Seligman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276872"/>
            <a:ext cx="6337300" cy="273652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Achieve happiness by identifying, cultivating, and using your personal strengths in work, love, play, and parenting.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Happiness = S + C + V 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accent1"/>
                </a:solidFill>
              </a:rPr>
              <a:t>S</a:t>
            </a:r>
            <a:r>
              <a:rPr lang="en-US" dirty="0"/>
              <a:t> is your set range (50% of happiness is determined by heredity)</a:t>
            </a:r>
          </a:p>
          <a:p>
            <a:pPr>
              <a:defRPr/>
            </a:pPr>
            <a:r>
              <a:rPr lang="en-US" sz="4000" dirty="0">
                <a:solidFill>
                  <a:schemeClr val="accent1"/>
                </a:solidFill>
              </a:rPr>
              <a:t>C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is your circumstance (8-15 % </a:t>
            </a:r>
            <a:r>
              <a:rPr lang="en-US" dirty="0">
                <a:solidFill>
                  <a:schemeClr val="tx1"/>
                </a:solidFill>
              </a:rPr>
              <a:t>of</a:t>
            </a:r>
            <a:r>
              <a:rPr lang="en-US" dirty="0"/>
              <a:t> happiness)</a:t>
            </a:r>
          </a:p>
          <a:p>
            <a:pPr>
              <a:defRPr/>
            </a:pPr>
            <a:r>
              <a:rPr lang="en-US" sz="4000" dirty="0">
                <a:solidFill>
                  <a:schemeClr val="accent1"/>
                </a:solidFill>
              </a:rPr>
              <a:t>V</a:t>
            </a:r>
            <a:r>
              <a:rPr lang="en-US" dirty="0"/>
              <a:t> is what is under your voluntary control (40%)  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1143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/>
              <a:t>What are some examples of factors under your voluntary control?  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More Secrets to Happiness</a:t>
            </a:r>
          </a:p>
        </p:txBody>
      </p:sp>
      <p:graphicFrame>
        <p:nvGraphicFramePr>
          <p:cNvPr id="180224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6619431"/>
              </p:ext>
            </p:extLst>
          </p:nvPr>
        </p:nvGraphicFramePr>
        <p:xfrm>
          <a:off x="2339752" y="1484784"/>
          <a:ext cx="3823320" cy="3823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05" name="Clip" r:id="rId3" imgW="1011326" imgH="1011326" progId="MS_ClipArt_Gallery.2">
                  <p:embed/>
                </p:oleObj>
              </mc:Choice>
              <mc:Fallback>
                <p:oleObj name="Clip" r:id="rId3" imgW="1011326" imgH="101132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1484784"/>
                        <a:ext cx="3823320" cy="38233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Secrets to Happiness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628800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Happiness can’t be bought.</a:t>
            </a:r>
          </a:p>
          <a:p>
            <a:pPr>
              <a:defRPr/>
            </a:pPr>
            <a:r>
              <a:rPr lang="en-US" dirty="0"/>
              <a:t>Happiness is more internal than external.</a:t>
            </a:r>
          </a:p>
          <a:p>
            <a:pPr>
              <a:defRPr/>
            </a:pPr>
            <a:r>
              <a:rPr lang="en-US" dirty="0"/>
              <a:t>Happiness is not determined by age, race, gender or income.</a:t>
            </a:r>
          </a:p>
          <a:p>
            <a:pPr>
              <a:defRPr/>
            </a:pPr>
            <a:r>
              <a:rPr lang="en-US" dirty="0"/>
              <a:t>Happiness won’t arrive in the Publisher’s Clearinghouse envelope.</a:t>
            </a:r>
          </a:p>
        </p:txBody>
      </p:sp>
      <p:graphicFrame>
        <p:nvGraphicFramePr>
          <p:cNvPr id="83972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9847867"/>
              </p:ext>
            </p:extLst>
          </p:nvPr>
        </p:nvGraphicFramePr>
        <p:xfrm>
          <a:off x="6084168" y="188640"/>
          <a:ext cx="28194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29" name="Clip" r:id="rId3" imgW="1011326" imgH="1011326" progId="MS_ClipArt_Gallery.2">
                  <p:embed/>
                </p:oleObj>
              </mc:Choice>
              <mc:Fallback>
                <p:oleObj name="Clip" r:id="rId3" imgW="1011326" imgH="101132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188640"/>
                        <a:ext cx="28194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990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Secrets to Happiness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743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Happiness depends less on things than on our attitude toward the things we have.</a:t>
            </a:r>
          </a:p>
        </p:txBody>
      </p:sp>
      <p:graphicFrame>
        <p:nvGraphicFramePr>
          <p:cNvPr id="84996" name="Object 0"/>
          <p:cNvGraphicFramePr>
            <a:graphicFrameLocks noChangeAspect="1"/>
          </p:cNvGraphicFramePr>
          <p:nvPr/>
        </p:nvGraphicFramePr>
        <p:xfrm>
          <a:off x="6019800" y="0"/>
          <a:ext cx="28194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53" name="Clip" r:id="rId3" imgW="1011326" imgH="1011326" progId="MS_ClipArt_Gallery.2">
                  <p:embed/>
                </p:oleObj>
              </mc:Choice>
              <mc:Fallback>
                <p:oleObj name="Clip" r:id="rId3" imgW="1011326" imgH="101132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0"/>
                        <a:ext cx="28194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Make a decision to choose happiness.</a:t>
            </a:r>
          </a:p>
        </p:txBody>
      </p:sp>
      <p:graphicFrame>
        <p:nvGraphicFramePr>
          <p:cNvPr id="86019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033579"/>
              </p:ext>
            </p:extLst>
          </p:nvPr>
        </p:nvGraphicFramePr>
        <p:xfrm>
          <a:off x="2555776" y="2492896"/>
          <a:ext cx="3817703" cy="2739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877" name="Clip" r:id="rId3" imgW="1831818" imgH="1314261" progId="MS_ClipArt_Gallery.2">
                  <p:embed/>
                </p:oleObj>
              </mc:Choice>
              <mc:Fallback>
                <p:oleObj name="Clip" r:id="rId3" imgW="1831818" imgH="131426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2492896"/>
                        <a:ext cx="3817703" cy="2739256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Find small things that make you happy and sprinkle your life with them.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212976"/>
            <a:ext cx="4736504" cy="1709533"/>
          </a:xfrm>
          <a:prstGeom prst="rect">
            <a:avLst/>
          </a:prstGeom>
        </p:spPr>
      </p:pic>
      <p:pic>
        <p:nvPicPr>
          <p:cNvPr id="5" name="Picture 5" descr="Image result for lo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564904"/>
            <a:ext cx="2962966" cy="221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990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Laugh more.  Laughter produces a relaxation response.</a:t>
            </a:r>
          </a:p>
        </p:txBody>
      </p:sp>
      <p:graphicFrame>
        <p:nvGraphicFramePr>
          <p:cNvPr id="185344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3423752"/>
              </p:ext>
            </p:extLst>
          </p:nvPr>
        </p:nvGraphicFramePr>
        <p:xfrm>
          <a:off x="3131840" y="2348880"/>
          <a:ext cx="2297113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925" name="Clip" r:id="rId3" imgW="1892174" imgH="3013295" progId="MS_ClipArt_Gallery.2">
                  <p:embed/>
                </p:oleObj>
              </mc:Choice>
              <mc:Fallback>
                <p:oleObj name="Clip" r:id="rId3" imgW="1892174" imgH="3013295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2348880"/>
                        <a:ext cx="2297113" cy="36576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1138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Believe in Yourself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450" y="1295400"/>
            <a:ext cx="7772400" cy="4114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If we have positive beliefs about ourselves, we will feel confident and accomplish our life goals.  </a:t>
            </a:r>
          </a:p>
        </p:txBody>
      </p:sp>
      <p:pic>
        <p:nvPicPr>
          <p:cNvPr id="4608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48880"/>
            <a:ext cx="53721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9144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/>
              <a:t>A good joke beats a pill for a lot of ailments.</a:t>
            </a:r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708920"/>
            <a:ext cx="2837487" cy="271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08720"/>
            <a:ext cx="67691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Learn to think like an optimist. Assume you will succeed.</a:t>
            </a:r>
          </a:p>
        </p:txBody>
      </p:sp>
      <p:graphicFrame>
        <p:nvGraphicFramePr>
          <p:cNvPr id="90115" name="Object 1024"/>
          <p:cNvGraphicFramePr>
            <a:graphicFrameLocks noChangeAspect="1"/>
          </p:cNvGraphicFramePr>
          <p:nvPr/>
        </p:nvGraphicFramePr>
        <p:xfrm>
          <a:off x="1905000" y="1828800"/>
          <a:ext cx="4491038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949" name="Clip" r:id="rId3" imgW="1813711" imgH="2030994" progId="MS_ClipArt_Gallery.2">
                  <p:embed/>
                </p:oleObj>
              </mc:Choice>
              <mc:Fallback>
                <p:oleObj name="Clip" r:id="rId3" imgW="1813711" imgH="2030994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828800"/>
                        <a:ext cx="4491038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20688"/>
            <a:ext cx="67691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Replace negative thoughts with positive ones.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204864"/>
            <a:ext cx="2248272" cy="2248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1844824"/>
            <a:ext cx="2797747" cy="3197425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 things that use your skills.</a:t>
            </a:r>
          </a:p>
        </p:txBody>
      </p:sp>
      <p:graphicFrame>
        <p:nvGraphicFramePr>
          <p:cNvPr id="9216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9818477"/>
              </p:ext>
            </p:extLst>
          </p:nvPr>
        </p:nvGraphicFramePr>
        <p:xfrm>
          <a:off x="2051720" y="1628800"/>
          <a:ext cx="4026347" cy="3771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996" name="Clip" r:id="rId3" imgW="2276947" imgH="2132091" progId="MS_ClipArt_Gallery.2">
                  <p:embed/>
                </p:oleObj>
              </mc:Choice>
              <mc:Fallback>
                <p:oleObj name="Clip" r:id="rId3" imgW="2276947" imgH="213209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1628800"/>
                        <a:ext cx="4026347" cy="37711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12474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Fill your life with things you like to do.  Remember the 20 things you like to do?</a:t>
            </a:r>
          </a:p>
        </p:txBody>
      </p:sp>
      <p:graphicFrame>
        <p:nvGraphicFramePr>
          <p:cNvPr id="71683" name="Object 3"/>
          <p:cNvGraphicFramePr>
            <a:graphicFrameLocks noChangeAspect="1"/>
          </p:cNvGraphicFramePr>
          <p:nvPr/>
        </p:nvGraphicFramePr>
        <p:xfrm>
          <a:off x="762000" y="2743200"/>
          <a:ext cx="1722438" cy="160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97" name="Clip" r:id="rId3" imgW="3446352" imgH="3216998" progId="MS_ClipArt_Gallery.2">
                  <p:embed/>
                </p:oleObj>
              </mc:Choice>
              <mc:Fallback>
                <p:oleObj name="Clip" r:id="rId3" imgW="3446352" imgH="321699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743200"/>
                        <a:ext cx="1722438" cy="160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3467696"/>
              </p:ext>
            </p:extLst>
          </p:nvPr>
        </p:nvGraphicFramePr>
        <p:xfrm>
          <a:off x="6876256" y="4653136"/>
          <a:ext cx="2028949" cy="2036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98" name="Clip" r:id="rId5" imgW="1813255" imgH="1818742" progId="MS_ClipArt_Gallery.2">
                  <p:embed/>
                </p:oleObj>
              </mc:Choice>
              <mc:Fallback>
                <p:oleObj name="Clip" r:id="rId5" imgW="1813255" imgH="1818742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6" y="4653136"/>
                        <a:ext cx="2028949" cy="20360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9" name="Object 9"/>
          <p:cNvGraphicFramePr>
            <a:graphicFrameLocks noChangeAspect="1"/>
          </p:cNvGraphicFramePr>
          <p:nvPr/>
        </p:nvGraphicFramePr>
        <p:xfrm>
          <a:off x="990600" y="4724400"/>
          <a:ext cx="1827213" cy="182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99" name="Clip" r:id="rId7" imgW="1827886" imgH="1827886" progId="MS_ClipArt_Gallery.2">
                  <p:embed/>
                </p:oleObj>
              </mc:Choice>
              <mc:Fallback>
                <p:oleObj name="Clip" r:id="rId7" imgW="1827886" imgH="182788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724400"/>
                        <a:ext cx="1827213" cy="182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90" name="Object 10"/>
          <p:cNvGraphicFramePr>
            <a:graphicFrameLocks noChangeAspect="1"/>
          </p:cNvGraphicFramePr>
          <p:nvPr/>
        </p:nvGraphicFramePr>
        <p:xfrm>
          <a:off x="2895600" y="2819400"/>
          <a:ext cx="3324225" cy="325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00" name="Clip" r:id="rId9" imgW="1801368" imgH="1764792" progId="MS_ClipArt_Gallery.2">
                  <p:embed/>
                </p:oleObj>
              </mc:Choice>
              <mc:Fallback>
                <p:oleObj name="Clip" r:id="rId9" imgW="1801368" imgH="1764792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819400"/>
                        <a:ext cx="3324225" cy="325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1" name="Object 11"/>
          <p:cNvGraphicFramePr>
            <a:graphicFrameLocks noChangeAspect="1"/>
          </p:cNvGraphicFramePr>
          <p:nvPr/>
        </p:nvGraphicFramePr>
        <p:xfrm>
          <a:off x="6324600" y="2438400"/>
          <a:ext cx="1843088" cy="176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01" name="Clip" r:id="rId11" imgW="1843430" imgH="1768450" progId="MS_ClipArt_Gallery.2">
                  <p:embed/>
                </p:oleObj>
              </mc:Choice>
              <mc:Fallback>
                <p:oleObj name="Clip" r:id="rId11" imgW="1843430" imgH="176845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2438400"/>
                        <a:ext cx="1843088" cy="176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Get enough rest.  </a:t>
            </a:r>
          </a:p>
        </p:txBody>
      </p:sp>
      <p:graphicFrame>
        <p:nvGraphicFramePr>
          <p:cNvPr id="188416" name="Object 10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6115494"/>
              </p:ext>
            </p:extLst>
          </p:nvPr>
        </p:nvGraphicFramePr>
        <p:xfrm>
          <a:off x="2339752" y="1916832"/>
          <a:ext cx="3768121" cy="3717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45" name="Clip" r:id="rId3" imgW="8322945" imgH="8211820" progId="MS_ClipArt_Gallery.2">
                  <p:embed/>
                </p:oleObj>
              </mc:Choice>
              <mc:Fallback>
                <p:oleObj name="Clip" r:id="rId3" imgW="8322945" imgH="821182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1916832"/>
                        <a:ext cx="3768121" cy="37170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Exercise to feel good and to cope with anxiety.</a:t>
            </a:r>
          </a:p>
        </p:txBody>
      </p:sp>
      <p:graphicFrame>
        <p:nvGraphicFramePr>
          <p:cNvPr id="95235" name="Object 0"/>
          <p:cNvGraphicFramePr>
            <a:graphicFrameLocks noChangeAspect="1"/>
          </p:cNvGraphicFramePr>
          <p:nvPr/>
        </p:nvGraphicFramePr>
        <p:xfrm>
          <a:off x="1676400" y="1828800"/>
          <a:ext cx="4341813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69" name="Clip" r:id="rId3" imgW="1674266" imgH="1821485" progId="MS_ClipArt_Gallery.2">
                  <p:embed/>
                </p:oleObj>
              </mc:Choice>
              <mc:Fallback>
                <p:oleObj name="Clip" r:id="rId3" imgW="1674266" imgH="1821485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828800"/>
                        <a:ext cx="4341813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9906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/>
              <a:t>There are no substitutes for fresh air, sunshine and exercise.</a:t>
            </a:r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20888"/>
            <a:ext cx="284003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 stress.</a:t>
            </a:r>
          </a:p>
        </p:txBody>
      </p:sp>
      <p:graphicFrame>
        <p:nvGraphicFramePr>
          <p:cNvPr id="97283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685788"/>
              </p:ext>
            </p:extLst>
          </p:nvPr>
        </p:nvGraphicFramePr>
        <p:xfrm>
          <a:off x="1835696" y="1628800"/>
          <a:ext cx="4659584" cy="3980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092" name="Clip" r:id="rId3" imgW="4579545" imgH="3912606" progId="MS_ClipArt_Gallery.2">
                  <p:embed/>
                </p:oleObj>
              </mc:Choice>
              <mc:Fallback>
                <p:oleObj name="Clip" r:id="rId3" imgW="4579545" imgH="391260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1628800"/>
                        <a:ext cx="4659584" cy="39800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424167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Close relationships are important.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4572001" cy="30422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67" y="1628800"/>
            <a:ext cx="3486133" cy="5229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1447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Beliefs:</a:t>
            </a:r>
            <a:br>
              <a:rPr lang="en-US"/>
            </a:br>
            <a:r>
              <a:rPr lang="en-US"/>
              <a:t>Personal opinions about yourself, your life and the world around you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 dirty="0"/>
              <a:t>If you don’t do anything</a:t>
            </a:r>
            <a:br>
              <a:rPr lang="en-US" dirty="0"/>
            </a:br>
            <a:r>
              <a:rPr lang="en-US" dirty="0"/>
              <a:t>else in life, love someone</a:t>
            </a:r>
            <a:br>
              <a:rPr lang="en-US" dirty="0"/>
            </a:br>
            <a:r>
              <a:rPr lang="en-US" dirty="0"/>
              <a:t>and let someone love you.</a:t>
            </a:r>
          </a:p>
        </p:txBody>
      </p:sp>
      <p:graphicFrame>
        <p:nvGraphicFramePr>
          <p:cNvPr id="99331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4747399"/>
              </p:ext>
            </p:extLst>
          </p:nvPr>
        </p:nvGraphicFramePr>
        <p:xfrm>
          <a:off x="5796136" y="2636912"/>
          <a:ext cx="3184525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140" name="Clip" r:id="rId3" imgW="1436522" imgH="1819656" progId="MS_ClipArt_Gallery.2">
                  <p:embed/>
                </p:oleObj>
              </mc:Choice>
              <mc:Fallback>
                <p:oleObj name="Clip" r:id="rId3" imgW="1436522" imgH="181965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2636912"/>
                        <a:ext cx="3184525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838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Keep things in perspective.  Will it matter 10 years from now?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04864"/>
            <a:ext cx="5052110" cy="366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447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Exercise:</a:t>
            </a:r>
            <a:br>
              <a:rPr lang="en-US"/>
            </a:br>
            <a:r>
              <a:rPr lang="en-US"/>
              <a:t>Happiness Is . . . .</a:t>
            </a:r>
            <a:br>
              <a:rPr lang="en-US"/>
            </a:br>
            <a:r>
              <a:rPr lang="en-US"/>
              <a:t>Share Your Ideas</a:t>
            </a:r>
          </a:p>
        </p:txBody>
      </p:sp>
      <p:graphicFrame>
        <p:nvGraphicFramePr>
          <p:cNvPr id="101379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6168031"/>
              </p:ext>
            </p:extLst>
          </p:nvPr>
        </p:nvGraphicFramePr>
        <p:xfrm>
          <a:off x="5148064" y="1268760"/>
          <a:ext cx="2560712" cy="256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188" name="Clip" r:id="rId3" imgW="1011326" imgH="1011326" progId="MS_ClipArt_Gallery.2">
                  <p:embed/>
                </p:oleObj>
              </mc:Choice>
              <mc:Fallback>
                <p:oleObj name="Clip" r:id="rId3" imgW="1011326" imgH="101132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1268760"/>
                        <a:ext cx="2560712" cy="2560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Keys to Success:</a:t>
            </a:r>
            <a:br>
              <a:rPr lang="en-US" dirty="0"/>
            </a:br>
            <a:r>
              <a:rPr lang="en-US" dirty="0"/>
              <a:t>You Are What You Think</a:t>
            </a:r>
          </a:p>
        </p:txBody>
      </p:sp>
      <p:graphicFrame>
        <p:nvGraphicFramePr>
          <p:cNvPr id="102403" name="Object 0"/>
          <p:cNvGraphicFramePr>
            <a:graphicFrameLocks noChangeAspect="1"/>
          </p:cNvGraphicFramePr>
          <p:nvPr/>
        </p:nvGraphicFramePr>
        <p:xfrm>
          <a:off x="2362200" y="2286000"/>
          <a:ext cx="3514725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12" name="Clip" r:id="rId3" imgW="1852943" imgH="1887648" progId="MS_ClipArt_Gallery.2">
                  <p:embed/>
                </p:oleObj>
              </mc:Choice>
              <mc:Fallback>
                <p:oleObj name="Clip" r:id="rId3" imgW="1852943" imgH="188764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286000"/>
                        <a:ext cx="3514725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28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What we believe is true, comes true.</a:t>
            </a:r>
            <a:br>
              <a:rPr lang="en-US"/>
            </a:br>
            <a:r>
              <a:rPr lang="en-US"/>
              <a:t>What we believe is possible, </a:t>
            </a:r>
            <a:br>
              <a:rPr lang="en-US"/>
            </a:br>
            <a:r>
              <a:rPr lang="en-US"/>
              <a:t>becomes possible.</a:t>
            </a:r>
            <a:br>
              <a:rPr lang="en-US"/>
            </a:br>
            <a:r>
              <a:rPr lang="en-US"/>
              <a:t>                            --</a:t>
            </a:r>
            <a:r>
              <a:rPr lang="en-US" sz="3600"/>
              <a:t>Henry Ford</a:t>
            </a:r>
            <a:endParaRPr lang="en-US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52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Watch your thoughts;</a:t>
            </a:r>
            <a:br>
              <a:rPr lang="en-US" sz="3200" dirty="0"/>
            </a:br>
            <a:r>
              <a:rPr lang="en-US" sz="3200" dirty="0"/>
              <a:t>	they become words.</a:t>
            </a:r>
            <a:br>
              <a:rPr lang="en-US" sz="3200" dirty="0"/>
            </a:br>
            <a:r>
              <a:rPr lang="en-US" sz="3200" dirty="0"/>
              <a:t>Watch your words; </a:t>
            </a:r>
            <a:br>
              <a:rPr lang="en-US" sz="3200" dirty="0"/>
            </a:br>
            <a:r>
              <a:rPr lang="en-US" sz="3200" dirty="0"/>
              <a:t>	they become actions.</a:t>
            </a:r>
            <a:br>
              <a:rPr lang="en-US" sz="3200" dirty="0"/>
            </a:br>
            <a:r>
              <a:rPr lang="en-US" sz="3200" dirty="0"/>
              <a:t>Watch your actions; </a:t>
            </a:r>
            <a:br>
              <a:rPr lang="en-US" sz="3200" dirty="0"/>
            </a:br>
            <a:r>
              <a:rPr lang="en-US" sz="3200" dirty="0"/>
              <a:t>	they become habits.</a:t>
            </a:r>
            <a:br>
              <a:rPr lang="en-US" sz="3200" dirty="0"/>
            </a:br>
            <a:r>
              <a:rPr lang="en-US" sz="3200" dirty="0"/>
              <a:t>Watch your habits; </a:t>
            </a:r>
            <a:br>
              <a:rPr lang="en-US" sz="3200" dirty="0"/>
            </a:br>
            <a:r>
              <a:rPr lang="en-US" sz="3200" dirty="0"/>
              <a:t>	they become character.</a:t>
            </a:r>
            <a:br>
              <a:rPr lang="en-US" sz="3200" dirty="0"/>
            </a:br>
            <a:r>
              <a:rPr lang="en-US" sz="3200" dirty="0"/>
              <a:t>Watch your character;</a:t>
            </a:r>
            <a:br>
              <a:rPr lang="en-US" sz="3200" dirty="0"/>
            </a:br>
            <a:r>
              <a:rPr lang="en-US" sz="3200" dirty="0"/>
              <a:t>	it becomes your destiny.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                       Frank Outlaw</a:t>
            </a:r>
            <a:br>
              <a:rPr lang="en-US" sz="3200" dirty="0"/>
            </a:br>
            <a:r>
              <a:rPr lang="en-US" sz="3200" dirty="0"/>
              <a:t>                               </a:t>
            </a:r>
            <a:endParaRPr lang="en-US" dirty="0"/>
          </a:p>
        </p:txBody>
      </p:sp>
      <p:graphicFrame>
        <p:nvGraphicFramePr>
          <p:cNvPr id="1044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9945858"/>
              </p:ext>
            </p:extLst>
          </p:nvPr>
        </p:nvGraphicFramePr>
        <p:xfrm>
          <a:off x="7069841" y="4725144"/>
          <a:ext cx="2074159" cy="2039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236" name="Clip" r:id="rId3" imgW="3494638" imgH="3435790" progId="MS_ClipArt_Gallery.2">
                  <p:embed/>
                </p:oleObj>
              </mc:Choice>
              <mc:Fallback>
                <p:oleObj name="Clip" r:id="rId3" imgW="3494638" imgH="343579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9841" y="4725144"/>
                        <a:ext cx="2074159" cy="20395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Grand Essentials of Life</a:t>
            </a:r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2128838"/>
            <a:ext cx="7610475" cy="260032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Grand Essentials of Life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sz="3600" dirty="0"/>
              <a:t>Something to do (that you like)</a:t>
            </a:r>
            <a:endParaRPr lang="en-US" dirty="0"/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667000"/>
            <a:ext cx="34290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Grand Essentials of Life</a:t>
            </a:r>
          </a:p>
        </p:txBody>
      </p:sp>
      <p:sp>
        <p:nvSpPr>
          <p:cNvPr id="8806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Something to do (that you like)</a:t>
            </a:r>
          </a:p>
          <a:p>
            <a:pPr>
              <a:defRPr/>
            </a:pPr>
            <a:r>
              <a:rPr lang="en-US"/>
              <a:t>Someone to love</a:t>
            </a:r>
          </a:p>
        </p:txBody>
      </p:sp>
      <p:graphicFrame>
        <p:nvGraphicFramePr>
          <p:cNvPr id="107524" name="Object 1024"/>
          <p:cNvGraphicFramePr>
            <a:graphicFrameLocks noChangeAspect="1"/>
          </p:cNvGraphicFramePr>
          <p:nvPr/>
        </p:nvGraphicFramePr>
        <p:xfrm>
          <a:off x="2362200" y="3248025"/>
          <a:ext cx="4303713" cy="360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60" name="Clip" r:id="rId3" imgW="3084214" imgH="2587782" progId="MS_ClipArt_Gallery.2">
                  <p:embed/>
                </p:oleObj>
              </mc:Choice>
              <mc:Fallback>
                <p:oleObj name="Clip" r:id="rId3" imgW="3084214" imgH="2587782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248025"/>
                        <a:ext cx="4303713" cy="360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Grand Essentials of Life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/>
              <a:t>Something to do (that you like)</a:t>
            </a:r>
          </a:p>
          <a:p>
            <a:pPr>
              <a:defRPr/>
            </a:pPr>
            <a:r>
              <a:rPr lang="en-US"/>
              <a:t>Someone to love</a:t>
            </a:r>
          </a:p>
          <a:p>
            <a:pPr>
              <a:defRPr/>
            </a:pPr>
            <a:r>
              <a:rPr lang="en-US"/>
              <a:t>Something to hope for</a:t>
            </a:r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76600"/>
            <a:ext cx="41148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4">
      <a:dk1>
        <a:srgbClr val="111111"/>
      </a:dk1>
      <a:lt1>
        <a:srgbClr val="FFFFFF"/>
      </a:lt1>
      <a:dk2>
        <a:srgbClr val="000000"/>
      </a:dk2>
      <a:lt2>
        <a:srgbClr val="600000"/>
      </a:lt2>
      <a:accent1>
        <a:srgbClr val="B40000"/>
      </a:accent1>
      <a:accent2>
        <a:srgbClr val="CC0000"/>
      </a:accent2>
      <a:accent3>
        <a:srgbClr val="FFFFFF"/>
      </a:accent3>
      <a:accent4>
        <a:srgbClr val="0D0D0D"/>
      </a:accent4>
      <a:accent5>
        <a:srgbClr val="D6AAAA"/>
      </a:accent5>
      <a:accent6>
        <a:srgbClr val="B90000"/>
      </a:accent6>
      <a:hlink>
        <a:srgbClr val="821900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111111"/>
        </a:dk1>
        <a:lt1>
          <a:srgbClr val="FFFFFF"/>
        </a:lt1>
        <a:dk2>
          <a:srgbClr val="000000"/>
        </a:dk2>
        <a:lt2>
          <a:srgbClr val="800000"/>
        </a:lt2>
        <a:accent1>
          <a:srgbClr val="CC0000"/>
        </a:accent1>
        <a:accent2>
          <a:srgbClr val="FFFF99"/>
        </a:accent2>
        <a:accent3>
          <a:srgbClr val="FFFFFF"/>
        </a:accent3>
        <a:accent4>
          <a:srgbClr val="0D0D0D"/>
        </a:accent4>
        <a:accent5>
          <a:srgbClr val="E2AAAA"/>
        </a:accent5>
        <a:accent6>
          <a:srgbClr val="E7E78A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111111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111111"/>
        </a:dk1>
        <a:lt1>
          <a:srgbClr val="FFFFFF"/>
        </a:lt1>
        <a:dk2>
          <a:srgbClr val="000000"/>
        </a:dk2>
        <a:lt2>
          <a:srgbClr val="600000"/>
        </a:lt2>
        <a:accent1>
          <a:srgbClr val="B4000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D6AAAA"/>
        </a:accent5>
        <a:accent6>
          <a:srgbClr val="B90000"/>
        </a:accent6>
        <a:hlink>
          <a:srgbClr val="8219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80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6C0501"/>
        </a:lt2>
        <a:accent1>
          <a:srgbClr val="7F0B02"/>
        </a:accent1>
        <a:accent2>
          <a:srgbClr val="B3250F"/>
        </a:accent2>
        <a:accent3>
          <a:srgbClr val="FFFFFF"/>
        </a:accent3>
        <a:accent4>
          <a:srgbClr val="404040"/>
        </a:accent4>
        <a:accent5>
          <a:srgbClr val="C0AAAA"/>
        </a:accent5>
        <a:accent6>
          <a:srgbClr val="A2200C"/>
        </a:accent6>
        <a:hlink>
          <a:srgbClr val="D9381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850B02"/>
        </a:lt2>
        <a:accent1>
          <a:srgbClr val="E1401E"/>
        </a:accent1>
        <a:accent2>
          <a:srgbClr val="A0A0A0"/>
        </a:accent2>
        <a:accent3>
          <a:srgbClr val="FFFFFF"/>
        </a:accent3>
        <a:accent4>
          <a:srgbClr val="404040"/>
        </a:accent4>
        <a:accent5>
          <a:srgbClr val="EEAFAB"/>
        </a:accent5>
        <a:accent6>
          <a:srgbClr val="919191"/>
        </a:accent6>
        <a:hlink>
          <a:srgbClr val="D61F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7C0901"/>
        </a:lt2>
        <a:accent1>
          <a:srgbClr val="DD3A1A"/>
        </a:accent1>
        <a:accent2>
          <a:srgbClr val="3C3C3C"/>
        </a:accent2>
        <a:accent3>
          <a:srgbClr val="FFFFFF"/>
        </a:accent3>
        <a:accent4>
          <a:srgbClr val="404040"/>
        </a:accent4>
        <a:accent5>
          <a:srgbClr val="EBAEAB"/>
        </a:accent5>
        <a:accent6>
          <a:srgbClr val="353535"/>
        </a:accent6>
        <a:hlink>
          <a:srgbClr val="A2230E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640702"/>
        </a:lt2>
        <a:accent1>
          <a:srgbClr val="931409"/>
        </a:accent1>
        <a:accent2>
          <a:srgbClr val="CF2A12"/>
        </a:accent2>
        <a:accent3>
          <a:srgbClr val="FFFFFF"/>
        </a:accent3>
        <a:accent4>
          <a:srgbClr val="404040"/>
        </a:accent4>
        <a:accent5>
          <a:srgbClr val="C8AAAA"/>
        </a:accent5>
        <a:accent6>
          <a:srgbClr val="BB250F"/>
        </a:accent6>
        <a:hlink>
          <a:srgbClr val="0101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111111"/>
        </a:dk1>
        <a:lt1>
          <a:srgbClr val="FFFFFF"/>
        </a:lt1>
        <a:dk2>
          <a:srgbClr val="000000"/>
        </a:dk2>
        <a:lt2>
          <a:srgbClr val="9A1303"/>
        </a:lt2>
        <a:accent1>
          <a:srgbClr val="FE130F"/>
        </a:accent1>
        <a:accent2>
          <a:srgbClr val="DF3A19"/>
        </a:accent2>
        <a:accent3>
          <a:srgbClr val="FFFFFF"/>
        </a:accent3>
        <a:accent4>
          <a:srgbClr val="0D0D0D"/>
        </a:accent4>
        <a:accent5>
          <a:srgbClr val="FEAAAA"/>
        </a:accent5>
        <a:accent6>
          <a:srgbClr val="CA3416"/>
        </a:accent6>
        <a:hlink>
          <a:srgbClr val="F5723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111111"/>
        </a:dk1>
        <a:lt1>
          <a:srgbClr val="FFFFFF"/>
        </a:lt1>
        <a:dk2>
          <a:srgbClr val="000000"/>
        </a:dk2>
        <a:lt2>
          <a:srgbClr val="9A1303"/>
        </a:lt2>
        <a:accent1>
          <a:srgbClr val="FF540F"/>
        </a:accent1>
        <a:accent2>
          <a:srgbClr val="DF3A19"/>
        </a:accent2>
        <a:accent3>
          <a:srgbClr val="FFFFFF"/>
        </a:accent3>
        <a:accent4>
          <a:srgbClr val="0D0D0D"/>
        </a:accent4>
        <a:accent5>
          <a:srgbClr val="FFB3AA"/>
        </a:accent5>
        <a:accent6>
          <a:srgbClr val="CA3416"/>
        </a:accent6>
        <a:hlink>
          <a:srgbClr val="F5723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111111"/>
        </a:dk1>
        <a:lt1>
          <a:srgbClr val="FFFFFF"/>
        </a:lt1>
        <a:dk2>
          <a:srgbClr val="000000"/>
        </a:dk2>
        <a:lt2>
          <a:srgbClr val="600000"/>
        </a:lt2>
        <a:accent1>
          <a:srgbClr val="B4000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D6AAAA"/>
        </a:accent5>
        <a:accent6>
          <a:srgbClr val="B90000"/>
        </a:accent6>
        <a:hlink>
          <a:srgbClr val="EC7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</TotalTime>
  <Words>1809</Words>
  <Application>Microsoft Office PowerPoint</Application>
  <PresentationFormat>On-screen Show (4:3)</PresentationFormat>
  <Paragraphs>283</Paragraphs>
  <Slides>105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7" baseType="lpstr">
      <vt:lpstr>Albertus Medium</vt:lpstr>
      <vt:lpstr>Albertus MT</vt:lpstr>
      <vt:lpstr>Arial</vt:lpstr>
      <vt:lpstr>Arial Rounded MT Bold</vt:lpstr>
      <vt:lpstr>Century Gothic</vt:lpstr>
      <vt:lpstr>Impact</vt:lpstr>
      <vt:lpstr>Maiandra GD</vt:lpstr>
      <vt:lpstr>Monotype Sorts</vt:lpstr>
      <vt:lpstr>Tahoma</vt:lpstr>
      <vt:lpstr>Times New Roman</vt:lpstr>
      <vt:lpstr>template</vt:lpstr>
      <vt:lpstr>Clip</vt:lpstr>
      <vt:lpstr>Thinking Positively about the Future </vt:lpstr>
      <vt:lpstr>Imagine Your Future</vt:lpstr>
      <vt:lpstr>PowerPoint Presentation</vt:lpstr>
      <vt:lpstr> Let’s Visualize Your Future</vt:lpstr>
      <vt:lpstr>As a college student:</vt:lpstr>
      <vt:lpstr>Exercise: Visualize Your Success  Draw a picture, make a list or write some sentences.   Share with the class</vt:lpstr>
      <vt:lpstr>       Powerful Tools for Success</vt:lpstr>
      <vt:lpstr>Believe in Yourself</vt:lpstr>
      <vt:lpstr>Beliefs: Personal opinions about yourself, your life and the world around you</vt:lpstr>
      <vt:lpstr>For Example</vt:lpstr>
      <vt:lpstr>The Self-Fulfilling Prophecy </vt:lpstr>
      <vt:lpstr>Robert Rosenthal</vt:lpstr>
      <vt:lpstr>Positive Self-Talk</vt:lpstr>
      <vt:lpstr>Negative Thoughts</vt:lpstr>
      <vt:lpstr>Positive Thoughts</vt:lpstr>
      <vt:lpstr>On a sunny beautiful San Diego day you are walking on the beach and suddenly to stub you toe on something in the sand.      </vt:lpstr>
      <vt:lpstr>PowerPoint Presentation</vt:lpstr>
      <vt:lpstr>                  Change the wishes to affirmations  Example:   The wish: I wish for good health.  The affirmation: I enjoy having good health.</vt:lpstr>
      <vt:lpstr> About Your Life and Your Future</vt:lpstr>
      <vt:lpstr>Guidelines for Increasing Positive Thoughts</vt:lpstr>
      <vt:lpstr>Guidelines for Increasing Positive Thoughts</vt:lpstr>
      <vt:lpstr>Athletes Use Visualization</vt:lpstr>
      <vt:lpstr>Visualization</vt:lpstr>
      <vt:lpstr>For example:</vt:lpstr>
      <vt:lpstr>Hope for the Best</vt:lpstr>
      <vt:lpstr>Seven Habits of Highly Successful People</vt:lpstr>
      <vt:lpstr>Be Proactive</vt:lpstr>
      <vt:lpstr>Begin with the end in mind.</vt:lpstr>
      <vt:lpstr>Put first things first.</vt:lpstr>
      <vt:lpstr>Think win-win.</vt:lpstr>
      <vt:lpstr>First seek to understand.  Then be understood.</vt:lpstr>
      <vt:lpstr>Synergize.</vt:lpstr>
      <vt:lpstr>Sharpen the saw.</vt:lpstr>
      <vt:lpstr>Find your voice and inspire others to find theirs. </vt:lpstr>
      <vt:lpstr>Understanding Life Stages</vt:lpstr>
      <vt:lpstr>What is your life stage? What comes next?</vt:lpstr>
      <vt:lpstr>Erik Erikson</vt:lpstr>
      <vt:lpstr>Stage 1: Trust Vs. Mistrust</vt:lpstr>
      <vt:lpstr>Stage 2: Autonomy Vs. Shame and Doubt</vt:lpstr>
      <vt:lpstr>Stage 3: Initiative Vs. Guilt</vt:lpstr>
      <vt:lpstr>Stage 4: Industry Vs. Inferiority</vt:lpstr>
      <vt:lpstr>Stage 5: Identity Vs. Role Confusion</vt:lpstr>
      <vt:lpstr>Stage 6: Intimacy Vs. Isolation</vt:lpstr>
      <vt:lpstr>Stage 7: Generativity Vs. Stagnation</vt:lpstr>
      <vt:lpstr>Stage 8: Integrity Vs. Despair</vt:lpstr>
      <vt:lpstr>Another Life Stage Theory  Daniel Levinson</vt:lpstr>
      <vt:lpstr>Daniel Levinson</vt:lpstr>
      <vt:lpstr>What is Your Stage?</vt:lpstr>
      <vt:lpstr>Another Theory: Gail Sheehy Author of Passages and New Passages</vt:lpstr>
      <vt:lpstr>Provisional Adulthood 18-30</vt:lpstr>
      <vt:lpstr>Provisional Adulthood 18-30</vt:lpstr>
      <vt:lpstr>Provisional Adulthood 18-30</vt:lpstr>
      <vt:lpstr>First Adulthood 30-45</vt:lpstr>
      <vt:lpstr>What is mid-life crisis?</vt:lpstr>
      <vt:lpstr>What is mid-life crisis?</vt:lpstr>
      <vt:lpstr>Second Adulthood Ages 45-85</vt:lpstr>
      <vt:lpstr>Age of Mastery 45-65</vt:lpstr>
      <vt:lpstr>Successful Aging</vt:lpstr>
      <vt:lpstr>Age of Integrity 65-85+</vt:lpstr>
      <vt:lpstr>Health and Wellbeing in the 60’s +</vt:lpstr>
      <vt:lpstr>Exercise: Lifeline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Write 2 Statements:  I discovered that I _________.  Share.</vt:lpstr>
      <vt:lpstr>Finding happiness in your life.  </vt:lpstr>
      <vt:lpstr>Steps to Happiness </vt:lpstr>
      <vt:lpstr>Steps to Happiness</vt:lpstr>
      <vt:lpstr>Secrets to Happiness  Martin Seligman</vt:lpstr>
      <vt:lpstr>Happiness = S + C + V </vt:lpstr>
      <vt:lpstr>What are some examples of factors under your voluntary control?  </vt:lpstr>
      <vt:lpstr>More Secrets to Happiness</vt:lpstr>
      <vt:lpstr>Secrets to Happiness</vt:lpstr>
      <vt:lpstr>Secrets to Happiness</vt:lpstr>
      <vt:lpstr>Make a decision to choose happiness.</vt:lpstr>
      <vt:lpstr>Find small things that make you happy and sprinkle your life with them.</vt:lpstr>
      <vt:lpstr>Laugh more.  Laughter produces a relaxation response.</vt:lpstr>
      <vt:lpstr>A good joke beats a pill for a lot of ailments.</vt:lpstr>
      <vt:lpstr>Learn to think like an optimist. Assume you will succeed.</vt:lpstr>
      <vt:lpstr>Replace negative thoughts with positive ones.</vt:lpstr>
      <vt:lpstr>Do things that use your skills.</vt:lpstr>
      <vt:lpstr>Fill your life with things you like to do.  Remember the 20 things you like to do?</vt:lpstr>
      <vt:lpstr>Get enough rest.  </vt:lpstr>
      <vt:lpstr>Exercise to feel good and to cope with anxiety.</vt:lpstr>
      <vt:lpstr>There are no substitutes for fresh air, sunshine and exercise.</vt:lpstr>
      <vt:lpstr>Reduce stress.</vt:lpstr>
      <vt:lpstr>Close relationships are important.</vt:lpstr>
      <vt:lpstr>If you don’t do anything else in life, love someone and let someone love you.</vt:lpstr>
      <vt:lpstr>Keep things in perspective.  Will it matter 10 years from now?</vt:lpstr>
      <vt:lpstr>Exercise: Happiness Is . . . . Share Your Ideas</vt:lpstr>
      <vt:lpstr>Keys to Success: You Are What You Think</vt:lpstr>
      <vt:lpstr>What we believe is true, comes true. What we believe is possible,  becomes possible.                             --Henry Ford</vt:lpstr>
      <vt:lpstr>Watch your thoughts;  they become words. Watch your words;   they become actions. Watch your actions;   they become habits. Watch your habits;   they become character. Watch your character;  it becomes your destiny.                         Frank Outlaw                                </vt:lpstr>
      <vt:lpstr>Grand Essentials of Life</vt:lpstr>
      <vt:lpstr>Grand Essentials of Life</vt:lpstr>
      <vt:lpstr>Grand Essentials of Life</vt:lpstr>
      <vt:lpstr>Grand Essentials of Life</vt:lpstr>
      <vt:lpstr>Use the tools in  this book  to create your success.</vt:lpstr>
      <vt:lpstr>This is not the end of the course but a new beginning.</vt:lpstr>
      <vt:lpstr>PowerPoint Presentation</vt:lpstr>
      <vt:lpstr>Review the Keys to Success in this book.  What is your favorite one and why?</vt:lpstr>
      <vt:lpstr>Measure Your Success </vt:lpstr>
      <vt:lpstr>PowerPoint Presentation</vt:lpstr>
    </vt:vector>
  </TitlesOfParts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PoweredTemplates.com</dc:creator>
  <cp:lastModifiedBy>Marsha Fralick</cp:lastModifiedBy>
  <cp:revision>100</cp:revision>
  <dcterms:created xsi:type="dcterms:W3CDTF">2006-06-13T13:03:30Z</dcterms:created>
  <dcterms:modified xsi:type="dcterms:W3CDTF">2017-12-17T19:09:48Z</dcterms:modified>
</cp:coreProperties>
</file>